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0" r:id="rId7"/>
    <p:sldId id="261" r:id="rId8"/>
    <p:sldId id="262" r:id="rId9"/>
    <p:sldId id="272" r:id="rId10"/>
    <p:sldId id="273" r:id="rId11"/>
    <p:sldId id="274" r:id="rId12"/>
    <p:sldId id="264" r:id="rId13"/>
    <p:sldId id="265" r:id="rId14"/>
    <p:sldId id="289" r:id="rId15"/>
    <p:sldId id="277" r:id="rId16"/>
    <p:sldId id="266" r:id="rId17"/>
    <p:sldId id="275" r:id="rId18"/>
    <p:sldId id="276" r:id="rId19"/>
    <p:sldId id="278" r:id="rId20"/>
    <p:sldId id="279" r:id="rId21"/>
    <p:sldId id="267" r:id="rId22"/>
    <p:sldId id="280" r:id="rId23"/>
    <p:sldId id="281" r:id="rId24"/>
    <p:sldId id="268" r:id="rId25"/>
    <p:sldId id="263" r:id="rId26"/>
    <p:sldId id="269" r:id="rId27"/>
    <p:sldId id="270" r:id="rId28"/>
    <p:sldId id="283" r:id="rId29"/>
    <p:sldId id="282" r:id="rId30"/>
    <p:sldId id="284" r:id="rId31"/>
    <p:sldId id="285" r:id="rId32"/>
    <p:sldId id="286" r:id="rId33"/>
    <p:sldId id="287" r:id="rId34"/>
    <p:sldId id="288" r:id="rId35"/>
    <p:sldId id="290" r:id="rId36"/>
    <p:sldId id="27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62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40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5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3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74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88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94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45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29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5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08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75D-612C-49C3-BDFD-ED424B58E867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C9036-931C-4382-BE4E-7B2567847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5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152172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Отношение к физической смерти в христианском мировоззрении.</a:t>
            </a:r>
            <a:br>
              <a:rPr lang="ru-RU" dirty="0"/>
            </a:br>
            <a:r>
              <a:rPr lang="ru-RU" dirty="0"/>
              <a:t>Опыт преодоления утраты.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267863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Милованов Александр Борисович (протоиерей Александр), </a:t>
            </a:r>
            <a:br>
              <a:rPr lang="ru-RU" dirty="0"/>
            </a:br>
            <a:r>
              <a:rPr lang="ru-RU" dirty="0"/>
              <a:t>настоятель Собора во имя святой Екатерины </a:t>
            </a:r>
            <a:br>
              <a:rPr lang="ru-RU" dirty="0"/>
            </a:br>
            <a:r>
              <a:rPr lang="ru-RU" dirty="0"/>
              <a:t>г. Новоузенска Саратовской области. Магистр теологии</a:t>
            </a:r>
          </a:p>
          <a:p>
            <a:r>
              <a:rPr lang="ru-RU" dirty="0"/>
              <a:t>Педагог дополнительного образования </a:t>
            </a:r>
          </a:p>
          <a:p>
            <a:r>
              <a:rPr lang="ru-RU" dirty="0"/>
              <a:t>Новоузенского агротехнологического техникума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698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fologov.net/wp-content/uploads/5/8/6/58648424eb160f6d13de76a24a353f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65097"/>
            <a:ext cx="9007474" cy="672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70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0199" y="243766"/>
            <a:ext cx="6352713" cy="5986463"/>
          </a:xfrm>
        </p:spPr>
        <p:txBody>
          <a:bodyPr>
            <a:noAutofit/>
          </a:bodyPr>
          <a:lstStyle/>
          <a:p>
            <a:pPr fontAlgn="base"/>
            <a:r>
              <a:rPr lang="ru-RU" dirty="0"/>
              <a:t>В богословском смысле слова </a:t>
            </a:r>
            <a:r>
              <a:rPr lang="ru-RU" i="1" dirty="0"/>
              <a:t>душой</a:t>
            </a:r>
            <a:r>
              <a:rPr lang="ru-RU" dirty="0"/>
              <a:t> называется бесплотная, бессмертная, духовная природа человека, объединённая с его телесной природой.</a:t>
            </a:r>
          </a:p>
          <a:p>
            <a:pPr fontAlgn="base"/>
            <a:r>
              <a:rPr lang="ru-RU" dirty="0"/>
              <a:t>Согласно </a:t>
            </a:r>
            <a:r>
              <a:rPr lang="ru-RU" dirty="0" err="1"/>
              <a:t>свт</a:t>
            </a:r>
            <a:r>
              <a:rPr lang="ru-RU" dirty="0"/>
              <a:t>. Григорию Нисскому, </a:t>
            </a:r>
            <a:r>
              <a:rPr lang="ru-RU" i="1" dirty="0"/>
              <a:t>«…душа есть сущность сотворенная, живая, мыслящая, сообщающая собой органическому и чувственному телу жизненную силу и способность чувственного восприятия»</a:t>
            </a:r>
            <a:r>
              <a:rPr lang="ru-RU" dirty="0"/>
              <a:t>[2]. [4]. [2] </a:t>
            </a:r>
            <a:r>
              <a:rPr lang="ru-RU" dirty="0" err="1"/>
              <a:t>Greg</a:t>
            </a:r>
            <a:r>
              <a:rPr lang="ru-RU" dirty="0"/>
              <a:t>. </a:t>
            </a:r>
            <a:r>
              <a:rPr lang="ru-RU" dirty="0" err="1"/>
              <a:t>Nyss</a:t>
            </a:r>
            <a:r>
              <a:rPr lang="ru-RU" dirty="0"/>
              <a:t>.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anima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resurr</a:t>
            </a:r>
            <a:r>
              <a:rPr lang="ru-RU" dirty="0"/>
              <a:t>. // PG. 46. </a:t>
            </a:r>
            <a:r>
              <a:rPr lang="ru-RU" dirty="0" err="1"/>
              <a:t>Col</a:t>
            </a:r>
            <a:r>
              <a:rPr lang="ru-RU" dirty="0"/>
              <a:t>. 29, 48.</a:t>
            </a:r>
          </a:p>
        </p:txBody>
      </p:sp>
      <p:pic>
        <p:nvPicPr>
          <p:cNvPr id="10242" name="Picture 2" descr="https://fs3.fotoload.ru/f/0519/1556700717/e2824f9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6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94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irota.ru/forum/images/98/98892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4" y="785166"/>
            <a:ext cx="51192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48300" y="2345563"/>
            <a:ext cx="5676900" cy="2653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 из христианских добродетелей называется «памятью смертной». Она подразумевает сознание того, что телесной жизни человека придет конец.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 память не должна омрачать жизнь. Напротив, она наполняет ее смыслом и содержанием, помогая достойно подготовиться к переходу в вечность.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подготовкой к смерти призвана быть вся жизнь христианина.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53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208519" y="1008880"/>
            <a:ext cx="4341329" cy="4327525"/>
          </a:xfrm>
        </p:spPr>
        <p:txBody>
          <a:bodyPr>
            <a:normAutofit/>
          </a:bodyPr>
          <a:lstStyle/>
          <a:p>
            <a:r>
              <a:rPr lang="ru-RU" dirty="0"/>
              <a:t>Та система ценностей, которая предлагается Христом в Евангелии, имеет смысл только </a:t>
            </a:r>
            <a:br>
              <a:rPr lang="ru-RU" dirty="0"/>
            </a:br>
            <a:r>
              <a:rPr lang="ru-RU" dirty="0"/>
              <a:t>в одном случае — </a:t>
            </a:r>
            <a:br>
              <a:rPr lang="ru-RU" dirty="0"/>
            </a:br>
            <a:r>
              <a:rPr lang="ru-RU" dirty="0"/>
              <a:t>если за жизнью земной последует жизнь вечная. Отблесками этой вечной жизни наполнено земное бытие христианина.</a:t>
            </a:r>
          </a:p>
          <a:p>
            <a:endParaRPr lang="ru-RU" dirty="0"/>
          </a:p>
        </p:txBody>
      </p:sp>
      <p:pic>
        <p:nvPicPr>
          <p:cNvPr id="12292" name="Picture 4" descr="https://hramspasa.ru/wp-content/uploads/2022/06/atta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37467"/>
            <a:ext cx="6101519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701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vatars.dzeninfra.ru/get-zen_doc/3723909/pub_63e75539775492059773f201_63e943daf6b959602e6cb2e6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4" y="84565"/>
            <a:ext cx="9013371" cy="66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850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35" y="4004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Исаак Сирин (около 640 — около 700) — христианский писатель-аскет, епископ </a:t>
            </a:r>
            <a:br>
              <a:rPr lang="ru-RU" dirty="0"/>
            </a:br>
            <a:r>
              <a:rPr lang="ru-RU" dirty="0"/>
              <a:t>Ниневии в Церкви Востока.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6919" y="2024856"/>
            <a:ext cx="6218216" cy="4351338"/>
          </a:xfrm>
        </p:spPr>
        <p:txBody>
          <a:bodyPr/>
          <a:lstStyle/>
          <a:p>
            <a:pPr algn="just"/>
            <a:r>
              <a:rPr lang="ru-RU" i="1" dirty="0"/>
              <a:t>«Первая мысль, которая по Божию человеколюбию западает в человека и руководствует душу к жизни, есть западающая в сердце мысль </a:t>
            </a:r>
            <a:br>
              <a:rPr lang="ru-RU" i="1" dirty="0"/>
            </a:br>
            <a:r>
              <a:rPr lang="ru-RU" i="1" dirty="0"/>
              <a:t>об исходе сего естества. За сим помыслом естественно следует презрение к миру; и этим начинается в человеке всякое доброе движение, ведущее его </a:t>
            </a:r>
            <a:br>
              <a:rPr lang="ru-RU" i="1" dirty="0"/>
            </a:br>
            <a:r>
              <a:rPr lang="ru-RU" i="1" dirty="0"/>
              <a:t>к жизни». </a:t>
            </a:r>
            <a:endParaRPr lang="ru-RU" dirty="0"/>
          </a:p>
        </p:txBody>
      </p:sp>
      <p:pic>
        <p:nvPicPr>
          <p:cNvPr id="13314" name="Picture 2" descr="https://blog.predanie.ru/wp-content/uploads/2020/11/Isa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856"/>
            <a:ext cx="5853561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971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6183"/>
            <a:ext cx="10871200" cy="1325563"/>
          </a:xfrm>
        </p:spPr>
        <p:txBody>
          <a:bodyPr>
            <a:normAutofit/>
          </a:bodyPr>
          <a:lstStyle/>
          <a:p>
            <a:r>
              <a:rPr lang="ru-RU" sz="1800" dirty="0"/>
              <a:t>Стихотворение талантливейшего переводчика Аркадия Штейнберга. Он родился 11 декабря 1907 года </a:t>
            </a:r>
            <a:br>
              <a:rPr lang="ru-RU" sz="1800" dirty="0"/>
            </a:br>
            <a:r>
              <a:rPr lang="ru-RU" sz="1800" dirty="0"/>
              <a:t>в Одессе, в еврейской семье флотского врача, почётного гражданина Одессы, с 1915 года, </a:t>
            </a:r>
            <a:r>
              <a:rPr lang="ru-RU" sz="1800" dirty="0" err="1"/>
              <a:t>Акивы</a:t>
            </a:r>
            <a:r>
              <a:rPr lang="ru-RU" sz="1800" dirty="0"/>
              <a:t> Петровича </a:t>
            </a:r>
            <a:br>
              <a:rPr lang="ru-RU" sz="1800" dirty="0"/>
            </a:br>
            <a:r>
              <a:rPr lang="ru-RU" sz="1800" dirty="0"/>
              <a:t>и Зинаиды Моисеевны Штейнберг.  Скончался в 1984 году.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1452" y="1641746"/>
            <a:ext cx="5826125" cy="5067299"/>
          </a:xfrm>
        </p:spPr>
        <p:txBody>
          <a:bodyPr>
            <a:noAutofit/>
          </a:bodyPr>
          <a:lstStyle/>
          <a:p>
            <a:pPr marR="9017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Вторая дорога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Полжизни провел как беглец я, в дороге,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 скоро ведь надо явиться с повинной.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Полжизни готовился жить, а в итоге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Не знаю, что делать с другой половиной.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Другой половины осталось немного: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Последняя четверть, а может – восьмая,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Рубеж, за которым другая дорога –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Широкая, плоская лента прямая.</a:t>
            </a:r>
            <a:endParaRPr lang="ru-RU" sz="1800" dirty="0">
              <a:effectLst/>
              <a:ea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14338" name="Picture 2" descr="https://content.foto.my.mail.ru/mail/ottofotto/1296/h-1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746"/>
            <a:ext cx="5826125" cy="432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28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преодолеть страх смерти?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4799" y="1825625"/>
            <a:ext cx="5072603" cy="4351338"/>
          </a:xfrm>
        </p:spPr>
        <p:txBody>
          <a:bodyPr>
            <a:normAutofit/>
          </a:bodyPr>
          <a:lstStyle/>
          <a:p>
            <a:r>
              <a:rPr lang="ru-RU" dirty="0"/>
              <a:t>Психология как наука о душе становится бесплодной  без объекта изучения, то есть без самой души. Еще в 1916 году С. Л. Франк отмечал, что мы стоим не «перед фактом смены одних учений о душе другими (по содержанию </a:t>
            </a:r>
            <a:br>
              <a:rPr lang="ru-RU" dirty="0"/>
            </a:br>
            <a:r>
              <a:rPr lang="ru-RU" dirty="0"/>
              <a:t>и характеру), а перед фактом совершенного устранения учения о душе».</a:t>
            </a:r>
          </a:p>
          <a:p>
            <a:endParaRPr lang="ru-RU" dirty="0"/>
          </a:p>
        </p:txBody>
      </p:sp>
      <p:pic>
        <p:nvPicPr>
          <p:cNvPr id="15362" name="Picture 2" descr="https://www.sliderpoint.org/images/referats/118b/(1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1690688"/>
            <a:ext cx="6652683" cy="49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41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838" y="508000"/>
            <a:ext cx="11305404" cy="3051175"/>
          </a:xfrm>
        </p:spPr>
        <p:txBody>
          <a:bodyPr>
            <a:normAutofit/>
          </a:bodyPr>
          <a:lstStyle/>
          <a:p>
            <a:r>
              <a:rPr lang="ru-RU" dirty="0"/>
              <a:t>Над этим вопросом размышляли многие богословы и подвижники. </a:t>
            </a:r>
          </a:p>
          <a:p>
            <a:r>
              <a:rPr lang="ru-RU" dirty="0"/>
              <a:t>Их выводы говорят об одном – живущий с Богом счастлив в этой жизни и наследует блаженство в жизни грядущей в Небесном Царстве. </a:t>
            </a:r>
          </a:p>
          <a:p>
            <a:endParaRPr lang="ru-RU" dirty="0"/>
          </a:p>
        </p:txBody>
      </p:sp>
      <p:pic>
        <p:nvPicPr>
          <p:cNvPr id="16388" name="Picture 4" descr="https://pravchelny.ru/www/images/2013/10/citat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2525712"/>
            <a:ext cx="5522632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i.ytimg.com/vi/d_FU_3ytMwk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32" y="3007617"/>
            <a:ext cx="5762625" cy="32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55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61886" y="875714"/>
            <a:ext cx="3087458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Вера в загробное существование души имеет также онтологически связанную с ней веру во всеобщее воскресение </a:t>
            </a:r>
            <a:br>
              <a:rPr lang="ru-RU" dirty="0"/>
            </a:br>
            <a:r>
              <a:rPr lang="ru-RU" dirty="0"/>
              <a:t>и воздаяние. Свершится воскресение </a:t>
            </a:r>
            <a:br>
              <a:rPr lang="ru-RU" dirty="0"/>
            </a:br>
            <a:r>
              <a:rPr lang="ru-RU" dirty="0"/>
              <a:t>не просто так, </a:t>
            </a:r>
            <a:br>
              <a:rPr lang="ru-RU" dirty="0"/>
            </a:br>
            <a:r>
              <a:rPr lang="ru-RU" dirty="0"/>
              <a:t>а для Последнего </a:t>
            </a:r>
            <a:br>
              <a:rPr lang="ru-RU" dirty="0"/>
            </a:br>
            <a:r>
              <a:rPr lang="ru-RU" dirty="0"/>
              <a:t>и Страшного Суда </a:t>
            </a:r>
            <a:br>
              <a:rPr lang="ru-RU" dirty="0"/>
            </a:br>
            <a:r>
              <a:rPr lang="ru-RU" dirty="0"/>
              <a:t>и торжества правды </a:t>
            </a:r>
            <a:br>
              <a:rPr lang="ru-RU" dirty="0"/>
            </a:br>
            <a:r>
              <a:rPr lang="ru-RU" dirty="0"/>
              <a:t>и справедливости.</a:t>
            </a:r>
          </a:p>
        </p:txBody>
      </p:sp>
      <p:pic>
        <p:nvPicPr>
          <p:cNvPr id="17410" name="Picture 2" descr="http://image1.thematicnews.com/uploads/topics/preview/00/20/06/97/bcd0005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48596"/>
            <a:ext cx="8074025" cy="647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562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static.insales-cdn.com/images/products/1/4696/785740376/03888b09b4b1f0b0c05a47770506a123.webp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4775200" y="1825625"/>
            <a:ext cx="65786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algn="just"/>
            <a:r>
              <a:rPr lang="ru-RU" i="1" dirty="0"/>
              <a:t>«Опять же образованные классы усвоили отвратительный и языческий обычай считать смерть слишком ужасной темой, чтобы о ней говорить, и предоставили ей оставаться в секрете, как некоему личному уродству. Бедные, напротив, сплетничают и хвастаются своей утратой, и они правы. Они владеют истиной психологии, которая лежит в основе всех похоронных обычаев сынов человеческих. </a:t>
            </a:r>
          </a:p>
          <a:p>
            <a:pPr algn="just"/>
            <a:r>
              <a:rPr lang="ru-RU" i="1" dirty="0"/>
              <a:t>Лучший способ уменьшить печаль – открыто поделиться ею. Чтобы пережить болезненный кризис, нужно признать, что это кризис, позволить людям, которые ощущают печаль, хотя бы на это время ощутить и собственную значимость».</a:t>
            </a:r>
          </a:p>
          <a:p>
            <a:endParaRPr lang="ru-RU" dirty="0"/>
          </a:p>
        </p:txBody>
      </p:sp>
      <p:sp>
        <p:nvSpPr>
          <p:cNvPr id="5" name="AutoShape 4" descr="https://static.insales-cdn.com/images/products/1/4696/785740376/03888b09b4b1f0b0c05a47770506a12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365124"/>
            <a:ext cx="3971925" cy="632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05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4185" y="1096869"/>
            <a:ext cx="5234374" cy="4351338"/>
          </a:xfrm>
        </p:spPr>
        <p:txBody>
          <a:bodyPr>
            <a:normAutofit/>
          </a:bodyPr>
          <a:lstStyle/>
          <a:p>
            <a:pPr marR="9017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«Но есть и Божий суд, наперсники разврата!</a:t>
            </a:r>
            <a:br>
              <a:rPr lang="ru-RU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Есть грозный суд: он ждет;</a:t>
            </a:r>
            <a:br>
              <a:rPr lang="ru-RU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Он не доступен звону злата,</a:t>
            </a:r>
            <a:br>
              <a:rPr lang="ru-RU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 мысли, и дела он знает наперед». </a:t>
            </a:r>
          </a:p>
          <a:p>
            <a:pPr marL="0" marR="9017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9017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Лермонтов М. Ю.</a:t>
            </a:r>
          </a:p>
          <a:p>
            <a:endParaRPr lang="ru-RU" dirty="0"/>
          </a:p>
        </p:txBody>
      </p:sp>
      <p:sp>
        <p:nvSpPr>
          <p:cNvPr id="4" name="AutoShape 2" descr="https://top-fon.com/uploads/posts/2023-02/1675491395_top-fon-com-p-lermontov-fon-dlya-prezentatsii-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4" y="1019082"/>
            <a:ext cx="7679631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7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99298" y="1112544"/>
            <a:ext cx="3482975" cy="5046663"/>
          </a:xfrm>
        </p:spPr>
        <p:txBody>
          <a:bodyPr/>
          <a:lstStyle/>
          <a:p>
            <a:r>
              <a:rPr lang="ru-RU" dirty="0"/>
              <a:t>Апокалиптические темы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</a:t>
            </a:r>
            <a:r>
              <a:rPr lang="ru-RU" dirty="0"/>
              <a:t> Страшный Суд и загробное воздаяние — самая распространенная тема романских порталов в храмах </a:t>
            </a:r>
            <a:br>
              <a:rPr lang="ru-RU" dirty="0"/>
            </a:br>
            <a:r>
              <a:rPr lang="ru-RU" dirty="0"/>
              <a:t>в Европе.</a:t>
            </a:r>
          </a:p>
        </p:txBody>
      </p:sp>
      <p:pic>
        <p:nvPicPr>
          <p:cNvPr id="19458" name="Picture 2" descr="https://cf2.ppt-online.org/files2/slide/k/kChA2mrwsH7f1u863TRjMocY0OvZd9KGDEqlgQ5bJ/slide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2" y="481284"/>
            <a:ext cx="7870825" cy="58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987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.pinimg.com/originals/64/35/45/64354577da99af68fccccaa2ee70b2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65100"/>
            <a:ext cx="97917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43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a/a8/03_Amien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7" y="7794"/>
            <a:ext cx="9445625" cy="685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35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4960" y="365125"/>
            <a:ext cx="5958840" cy="1325563"/>
          </a:xfrm>
        </p:spPr>
        <p:txBody>
          <a:bodyPr>
            <a:noAutofit/>
          </a:bodyPr>
          <a:lstStyle/>
          <a:p>
            <a:r>
              <a:rPr lang="ru-RU" sz="2800" dirty="0"/>
              <a:t>Опыт бытия души без тела описан </a:t>
            </a:r>
            <a:br>
              <a:rPr lang="ru-RU" sz="2800" dirty="0"/>
            </a:br>
            <a:r>
              <a:rPr lang="ru-RU" sz="2800" dirty="0"/>
              <a:t>в том числе и поэтически, как в этих пронзительных строках Ю. </a:t>
            </a:r>
            <a:r>
              <a:rPr lang="ru-RU" sz="2800" dirty="0" err="1"/>
              <a:t>Друниной</a:t>
            </a:r>
            <a:r>
              <a:rPr lang="ru-RU" sz="2800" dirty="0"/>
              <a:t>: 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22530" name="Picture 2" descr="https://krbm.ru/wp-content/uploads/2016/04/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" y="4922"/>
            <a:ext cx="4907281" cy="67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s://shareslide.ru/img/thumbs/a48bad7b726f4c10c2484e45a0fed762-8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13" y="1738428"/>
            <a:ext cx="6652627" cy="498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78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65339" y="1188720"/>
            <a:ext cx="4784005" cy="4988243"/>
          </a:xfrm>
        </p:spPr>
        <p:txBody>
          <a:bodyPr/>
          <a:lstStyle/>
          <a:p>
            <a:r>
              <a:rPr lang="ru-RU" dirty="0"/>
              <a:t>В греческой мифологии смерть и сон – это братья-близнецы. Каждый раз </a:t>
            </a:r>
            <a:br>
              <a:rPr lang="ru-RU" dirty="0"/>
            </a:br>
            <a:r>
              <a:rPr lang="ru-RU" dirty="0"/>
              <a:t>мы просыпаемся, как бы «воскресая из мёртвых». </a:t>
            </a:r>
          </a:p>
          <a:p>
            <a:r>
              <a:rPr lang="ru-RU" dirty="0"/>
              <a:t>Так произойдет и во Второе Пришествие Христа. </a:t>
            </a:r>
          </a:p>
          <a:p>
            <a:endParaRPr lang="ru-RU" dirty="0"/>
          </a:p>
        </p:txBody>
      </p:sp>
      <p:pic>
        <p:nvPicPr>
          <p:cNvPr id="4098" name="Picture 2" descr="http://callofzion.ru/photo/image/LJ_sobor-orvieto_gif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" y="28661"/>
            <a:ext cx="6778625" cy="68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626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«зачем же нужно еще воскресение тела?».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9200" y="1660208"/>
            <a:ext cx="90373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человек – это не одна душа; человеческую личность </a:t>
            </a:r>
            <a:br>
              <a:rPr lang="ru-RU" dirty="0"/>
            </a:br>
            <a:r>
              <a:rPr lang="ru-RU" dirty="0"/>
              <a:t>составляет душа, соединенная с телом.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19200" y="3124200"/>
            <a:ext cx="90373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так как мы здесь любим своих близких, и поэтому и на том свете мы должны видеть их такими, какими они были на земле, иначе произойдет разрыв нашей любви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05800" y="2560320"/>
            <a:ext cx="45720" cy="106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19200" y="4588192"/>
            <a:ext cx="90373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Христос облекся в человеческое тело для нашего искупления, и в лице Спасителя человеческое тело вознесено на невообразимую для нас высоту, прославлено </a:t>
            </a:r>
            <a:br>
              <a:rPr lang="ru-RU" dirty="0"/>
            </a:br>
            <a:r>
              <a:rPr lang="ru-RU" dirty="0"/>
              <a:t>великой славой.</a:t>
            </a:r>
          </a:p>
        </p:txBody>
      </p:sp>
    </p:spTree>
    <p:extLst>
      <p:ext uri="{BB962C8B-B14F-4D97-AF65-F5344CB8AC3E}">
        <p14:creationId xmlns:p14="http://schemas.microsoft.com/office/powerpoint/2010/main" val="3532940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sun9-40.userapi.com/impg/TGZokkDcOKj8B39qO6gXBnref7RqzW6XpawSgA/EZkdqkZpQvw.jpg?size=1024x567&amp;quality=96&amp;sign=6b3ce63dec09e509b9c7e77b432ce13a&amp;c_uniq_tag=FnWvw1tRDJAD3nC5C0Wd3L1LcnIGydv4EIk4e8yIbek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6277"/>
            <a:ext cx="10524255" cy="582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50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8265" y="1825625"/>
            <a:ext cx="4483735" cy="4351338"/>
          </a:xfrm>
        </p:spPr>
        <p:txBody>
          <a:bodyPr>
            <a:normAutofit/>
          </a:bodyPr>
          <a:lstStyle/>
          <a:p>
            <a:r>
              <a:rPr lang="ru-RU" dirty="0"/>
              <a:t>Обыденное отношение </a:t>
            </a:r>
            <a:br>
              <a:rPr lang="ru-RU" dirty="0"/>
            </a:br>
            <a:r>
              <a:rPr lang="ru-RU" dirty="0"/>
              <a:t>не имеющих чётких религиозных убеждений людей к смерти характеризуется переживанием разлуки </a:t>
            </a:r>
            <a:br>
              <a:rPr lang="ru-RU" dirty="0"/>
            </a:br>
            <a:r>
              <a:rPr lang="ru-RU" dirty="0"/>
              <a:t>с близкими людьми </a:t>
            </a:r>
            <a:br>
              <a:rPr lang="ru-RU" dirty="0"/>
            </a:br>
            <a:r>
              <a:rPr lang="ru-RU" dirty="0"/>
              <a:t>и чувством неизвестности. </a:t>
            </a:r>
          </a:p>
          <a:p>
            <a:endParaRPr lang="ru-RU" dirty="0"/>
          </a:p>
        </p:txBody>
      </p:sp>
      <p:pic>
        <p:nvPicPr>
          <p:cNvPr id="25602" name="Picture 2" descr="https://pic.rutubelist.ru/video/a3/0f/a30f737c1bf043d83c21d3e1a33cd66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173"/>
            <a:ext cx="7708265" cy="57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253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19299" y="637698"/>
            <a:ext cx="6862211" cy="5582603"/>
          </a:xfrm>
        </p:spPr>
        <p:txBody>
          <a:bodyPr/>
          <a:lstStyle/>
          <a:p>
            <a:pPr algn="just"/>
            <a:r>
              <a:rPr lang="ru-RU" i="1" dirty="0"/>
              <a:t>Подвигом добрым я подвизался, течение совершил, веру сохранил; а теперь готовится мне венец правды, который даст мне Господь, праведный Судия </a:t>
            </a:r>
            <a:br>
              <a:rPr lang="ru-RU" i="1" dirty="0"/>
            </a:br>
            <a:r>
              <a:rPr lang="ru-RU" dirty="0"/>
              <a:t>(2 Тим 4:7–8). Перспектива смерти его уже не страшила. </a:t>
            </a:r>
            <a:r>
              <a:rPr lang="ru-RU" i="1" dirty="0"/>
              <a:t>Для меня жизнь – Христос, и смерть – приобретение </a:t>
            </a:r>
            <a:r>
              <a:rPr lang="ru-RU" dirty="0"/>
              <a:t>(Фил 1:21) – это слова одного из последних его посланий.</a:t>
            </a:r>
          </a:p>
          <a:p>
            <a:endParaRPr lang="ru-RU" dirty="0"/>
          </a:p>
        </p:txBody>
      </p:sp>
      <p:pic>
        <p:nvPicPr>
          <p:cNvPr id="24578" name="Picture 2" descr="https://i.pinimg.com/736x/72/63/4a/72634a6b2a11814a27e5ceb07e0e42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0" y="164321"/>
            <a:ext cx="4355465" cy="652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36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5945" y="1825625"/>
            <a:ext cx="4596055" cy="4351338"/>
          </a:xfrm>
        </p:spPr>
        <p:txBody>
          <a:bodyPr/>
          <a:lstStyle/>
          <a:p>
            <a:pPr algn="just"/>
            <a:r>
              <a:rPr lang="ru-RU" dirty="0"/>
              <a:t>Отношение к физической смерти в христианском мировоззрении строится на том, что  смерть – последствие грехопадения;</a:t>
            </a:r>
          </a:p>
        </p:txBody>
      </p:sp>
      <p:pic>
        <p:nvPicPr>
          <p:cNvPr id="1026" name="Picture 2" descr="http://klubmama.ru/uploads/posts/2022-09/1662166202_24-klubmama-ru-p-podelka-na-temu-grekhopadenie-foto-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"/>
            <a:ext cx="7664007" cy="56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88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7280" y="679133"/>
            <a:ext cx="3108960" cy="5140643"/>
          </a:xfrm>
        </p:spPr>
        <p:txBody>
          <a:bodyPr>
            <a:normAutofit/>
          </a:bodyPr>
          <a:lstStyle/>
          <a:p>
            <a:r>
              <a:rPr lang="ru-RU" dirty="0"/>
              <a:t>После того, </a:t>
            </a:r>
            <a:br>
              <a:rPr lang="ru-RU" dirty="0"/>
            </a:br>
            <a:r>
              <a:rPr lang="ru-RU" dirty="0"/>
              <a:t>как христианин скончался, </a:t>
            </a:r>
            <a:br>
              <a:rPr lang="ru-RU" dirty="0"/>
            </a:br>
            <a:r>
              <a:rPr lang="ru-RU" dirty="0"/>
              <a:t>над усопшим совершается отпевание. </a:t>
            </a:r>
            <a:br>
              <a:rPr lang="ru-RU" dirty="0"/>
            </a:br>
            <a:r>
              <a:rPr lang="ru-RU" dirty="0"/>
              <a:t>Душу усопшего сопровождают на пути к вечной жизни молитвы оставшихся на земле близких </a:t>
            </a:r>
            <a:br>
              <a:rPr lang="ru-RU" dirty="0"/>
            </a:br>
            <a:r>
              <a:rPr lang="ru-RU" dirty="0"/>
              <a:t>и родных.</a:t>
            </a:r>
          </a:p>
          <a:p>
            <a:endParaRPr lang="ru-RU" dirty="0"/>
          </a:p>
        </p:txBody>
      </p:sp>
      <p:pic>
        <p:nvPicPr>
          <p:cNvPr id="26626" name="Picture 2" descr="https://pravlife.ru/wp-content/uploads/2023/10/1819252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3" y="365125"/>
            <a:ext cx="8642137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963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s://sun9-11.userapi.com/impg/0ZrM6haKjraUsLuYCLv7B-dwEraU6sqJCvm_og/tyWM03seNNI.jpg?size=604x306&amp;quality=95&amp;sign=005e6258e3d99bfc9edfc50a12c9457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4" y="365125"/>
            <a:ext cx="11471733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969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7600" y="716280"/>
            <a:ext cx="3886200" cy="5460683"/>
          </a:xfrm>
        </p:spPr>
        <p:txBody>
          <a:bodyPr>
            <a:normAutofit/>
          </a:bodyPr>
          <a:lstStyle/>
          <a:p>
            <a:r>
              <a:rPr lang="ru-RU" dirty="0"/>
              <a:t>Могилу христианина увенчивает крест, </a:t>
            </a:r>
            <a:br>
              <a:rPr lang="ru-RU" dirty="0"/>
            </a:br>
            <a:r>
              <a:rPr lang="ru-RU" dirty="0"/>
              <a:t>как символ победы Христа над смертью.  И для православных христиан место погребения, </a:t>
            </a:r>
            <a:br>
              <a:rPr lang="ru-RU" dirty="0"/>
            </a:br>
            <a:r>
              <a:rPr lang="ru-RU" dirty="0"/>
              <a:t>а не закапывания, называется кладбище, то есть место где лежит нечто ценное, важное и дорогое. </a:t>
            </a:r>
          </a:p>
        </p:txBody>
      </p:sp>
      <p:pic>
        <p:nvPicPr>
          <p:cNvPr id="28674" name="Picture 2" descr="https://data6.gallery.ru/albums/gallery/66115-2b461-12669944-m750x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" y="716280"/>
            <a:ext cx="7143750" cy="53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974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09600"/>
            <a:ext cx="5203371" cy="582385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Два чувства дивно близки нам,</a:t>
            </a:r>
          </a:p>
          <a:p>
            <a:pPr marL="0" indent="0">
              <a:buNone/>
            </a:pPr>
            <a:r>
              <a:rPr lang="ru-RU" dirty="0"/>
              <a:t>В них обретает сердце пищу:</a:t>
            </a:r>
          </a:p>
          <a:p>
            <a:pPr marL="0" indent="0">
              <a:buNone/>
            </a:pPr>
            <a:r>
              <a:rPr lang="ru-RU" dirty="0"/>
              <a:t>любовь к родному пепелищу,</a:t>
            </a:r>
          </a:p>
          <a:p>
            <a:pPr marL="0" indent="0">
              <a:buNone/>
            </a:pPr>
            <a:r>
              <a:rPr lang="ru-RU" dirty="0"/>
              <a:t>любовь к отеческим гробам.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На них основано от века, </a:t>
            </a:r>
          </a:p>
          <a:p>
            <a:pPr marL="0" indent="0">
              <a:buNone/>
            </a:pPr>
            <a:r>
              <a:rPr lang="ru-RU" dirty="0"/>
              <a:t>По воле Бога Самого,</a:t>
            </a:r>
          </a:p>
          <a:p>
            <a:pPr marL="0" indent="0">
              <a:buNone/>
            </a:pPr>
            <a:r>
              <a:rPr lang="ru-RU" dirty="0" err="1"/>
              <a:t>Самостоянье</a:t>
            </a:r>
            <a:r>
              <a:rPr lang="ru-RU" dirty="0"/>
              <a:t> человека, </a:t>
            </a:r>
          </a:p>
          <a:p>
            <a:pPr marL="0" indent="0">
              <a:buNone/>
            </a:pPr>
            <a:r>
              <a:rPr lang="ru-RU" dirty="0"/>
              <a:t>Залог величия его. 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Животворящая святыня!</a:t>
            </a:r>
          </a:p>
          <a:p>
            <a:pPr marL="0" indent="0">
              <a:buNone/>
            </a:pPr>
            <a:r>
              <a:rPr lang="ru-RU" dirty="0"/>
              <a:t>Земля без них была б мертва,</a:t>
            </a:r>
          </a:p>
          <a:p>
            <a:pPr marL="0" indent="0">
              <a:buNone/>
            </a:pPr>
            <a:r>
              <a:rPr lang="ru-RU" dirty="0"/>
              <a:t>как безотрадная пустыня</a:t>
            </a:r>
          </a:p>
          <a:p>
            <a:pPr marL="0" indent="0">
              <a:buNone/>
            </a:pPr>
            <a:r>
              <a:rPr lang="ru-RU" dirty="0"/>
              <a:t>и как алтарь без Божества.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октябрь 1830 года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(А. С. Пушкин).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9698" name="Picture 2" descr="https://pushkinlive.files.wordpress.com/2017/02/fullsizeoutput_5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1336" y="1690688"/>
            <a:ext cx="5449508" cy="408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23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7724" y="1114677"/>
            <a:ext cx="6413901" cy="4946877"/>
          </a:xfrm>
        </p:spPr>
        <p:txBody>
          <a:bodyPr/>
          <a:lstStyle/>
          <a:p>
            <a:r>
              <a:rPr lang="ru-RU" dirty="0"/>
              <a:t>Св. Иоанн Златоуст пишет: </a:t>
            </a:r>
            <a:br>
              <a:rPr lang="ru-RU" dirty="0"/>
            </a:br>
            <a:r>
              <a:rPr lang="ru-RU" dirty="0"/>
              <a:t>«Если мастер увидит, </a:t>
            </a:r>
            <a:br>
              <a:rPr lang="ru-RU" dirty="0"/>
            </a:br>
            <a:r>
              <a:rPr lang="ru-RU" dirty="0"/>
              <a:t>что золотая чаша повреждена </a:t>
            </a:r>
            <a:br>
              <a:rPr lang="ru-RU" dirty="0"/>
            </a:br>
            <a:r>
              <a:rPr lang="ru-RU" dirty="0"/>
              <a:t>и в ней трещины, то он бросает </a:t>
            </a:r>
            <a:br>
              <a:rPr lang="ru-RU" dirty="0"/>
            </a:br>
            <a:r>
              <a:rPr lang="ru-RU" dirty="0"/>
              <a:t>ее в огонь, расплавляет и из золота выливает вновь другую чашу. </a:t>
            </a:r>
            <a:br>
              <a:rPr lang="ru-RU" dirty="0"/>
            </a:br>
            <a:r>
              <a:rPr lang="ru-RU" dirty="0"/>
              <a:t>Так и сделал Господь: </a:t>
            </a:r>
            <a:br>
              <a:rPr lang="ru-RU" dirty="0"/>
            </a:br>
            <a:r>
              <a:rPr lang="ru-RU" dirty="0"/>
              <a:t>Он не уничтожил смерть </a:t>
            </a:r>
            <a:br>
              <a:rPr lang="ru-RU" dirty="0"/>
            </a:br>
            <a:r>
              <a:rPr lang="ru-RU" dirty="0"/>
              <a:t>на земле, но превратил смерть </a:t>
            </a:r>
            <a:br>
              <a:rPr lang="ru-RU" dirty="0"/>
            </a:br>
            <a:r>
              <a:rPr lang="ru-RU" dirty="0"/>
              <a:t>в рождение, в новую жизнь». </a:t>
            </a:r>
          </a:p>
          <a:p>
            <a:endParaRPr lang="ru-RU" dirty="0"/>
          </a:p>
        </p:txBody>
      </p:sp>
      <p:sp>
        <p:nvSpPr>
          <p:cNvPr id="4" name="AutoShape 2" descr="http://hramposad.ru/wp-content/uploads/svt_ioann-zlatoust-bez-podpisi-742x10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7937"/>
            <a:ext cx="4746171" cy="674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89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5399088"/>
            <a:ext cx="11887200" cy="2525712"/>
          </a:xfrm>
        </p:spPr>
        <p:txBody>
          <a:bodyPr>
            <a:normAutofit/>
          </a:bodyPr>
          <a:lstStyle/>
          <a:p>
            <a:pPr indent="21748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Кончина христианина – это не смерть, это успение, переход к вечной жизни. Смерть есть переход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новой жизни, более прекрасной, чем настоящая земная жизнь, и за порогом смерти душу христианина встречает Христос – вот та радостная весть, которую Церковь всегда – вопреки всем материалистическим представлениям о жизни и смерти – будет возвещать человечеству.</a:t>
            </a:r>
          </a:p>
          <a:p>
            <a:pPr indent="217488"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https://reflex-vrn.ru/wp-content/uploads/2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57" y="0"/>
            <a:ext cx="7021285" cy="526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65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Благодарю за внимание!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093" y="1344706"/>
            <a:ext cx="11707907" cy="5271247"/>
          </a:xfrm>
        </p:spPr>
        <p:txBody>
          <a:bodyPr>
            <a:normAutofit lnSpcReduction="1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Александр </a:t>
            </a:r>
            <a:r>
              <a:rPr lang="ru-RU" sz="3600" dirty="0" err="1">
                <a:solidFill>
                  <a:srgbClr val="FF0000"/>
                </a:solidFill>
              </a:rPr>
              <a:t>Милованов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/>
              <a:t>, протоиерей. Настоятель Собора во имя Св. </a:t>
            </a:r>
            <a:r>
              <a:rPr lang="ru-RU" sz="3600" dirty="0" err="1"/>
              <a:t>Вмц</a:t>
            </a:r>
            <a:r>
              <a:rPr lang="ru-RU" sz="3600" dirty="0"/>
              <a:t>. Екатерины г. Новоузенска  Покровской Епархии. Саратовская область. Магистр теологии. </a:t>
            </a:r>
          </a:p>
          <a:p>
            <a:r>
              <a:rPr lang="ru-RU" sz="3600" dirty="0">
                <a:solidFill>
                  <a:srgbClr val="FF0000"/>
                </a:solidFill>
              </a:rPr>
              <a:t>Преподаватель дополнительного образования</a:t>
            </a:r>
            <a:br>
              <a:rPr lang="ru-RU" sz="3600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ГАПОУ СО «</a:t>
            </a:r>
            <a:r>
              <a:rPr lang="ru-RU" sz="3600" b="1" dirty="0" err="1">
                <a:solidFill>
                  <a:srgbClr val="FF0000"/>
                </a:solidFill>
              </a:rPr>
              <a:t>Новоузенский</a:t>
            </a:r>
            <a:r>
              <a:rPr lang="ru-RU" sz="3600" b="1" dirty="0">
                <a:solidFill>
                  <a:srgbClr val="FF0000"/>
                </a:solidFill>
              </a:rPr>
              <a:t> агротехнологический               техникум»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Директор этнокультурного фестиваля «Уездный самовар»</a:t>
            </a:r>
          </a:p>
          <a:p>
            <a:r>
              <a:rPr lang="ru-RU" sz="3600" b="1" dirty="0"/>
              <a:t>89631139558</a:t>
            </a:r>
          </a:p>
          <a:p>
            <a:r>
              <a:rPr lang="en-US" sz="3600" b="1" dirty="0"/>
              <a:t>orokpokrov@yandex.ru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8500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4300" y="160339"/>
            <a:ext cx="6997700" cy="3612671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временное разделение души и тела, </a:t>
            </a:r>
            <a:br>
              <a:rPr lang="ru-RU" dirty="0"/>
            </a:br>
            <a:r>
              <a:rPr lang="ru-RU" dirty="0"/>
              <a:t>после чего тело предается земле, </a:t>
            </a:r>
            <a:br>
              <a:rPr lang="ru-RU" dirty="0"/>
            </a:br>
            <a:r>
              <a:rPr lang="ru-RU" dirty="0"/>
              <a:t>а душа, пройдя через испытание воздушных мытарств, определяется Богом </a:t>
            </a:r>
            <a:br>
              <a:rPr lang="ru-RU" dirty="0"/>
            </a:br>
            <a:r>
              <a:rPr lang="ru-RU" dirty="0"/>
              <a:t>в подобающее ей место до всеобщего воскресения мертвых в нетленных телах и Страшного Суда, на котором уже будет решена вечная участь человека. </a:t>
            </a:r>
          </a:p>
        </p:txBody>
      </p:sp>
      <p:sp>
        <p:nvSpPr>
          <p:cNvPr id="4" name="AutoShape 2" descr="https://media.pravoslavie.ru/362104.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://www.orthodox-expo.ru/archives_ru/sw_grs/in_152_DSC0198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4" y="7937"/>
            <a:ext cx="4695024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lohov.ru/wp-content/uploads/2019/05/voskreseni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66" y="3520049"/>
            <a:ext cx="4394200" cy="28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41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0199" y="523081"/>
            <a:ext cx="5393431" cy="5811838"/>
          </a:xfrm>
        </p:spPr>
        <p:txBody>
          <a:bodyPr>
            <a:normAutofit/>
          </a:bodyPr>
          <a:lstStyle/>
          <a:p>
            <a:pPr algn="just"/>
            <a:r>
              <a:rPr lang="ru-RU" sz="3600" dirty="0"/>
              <a:t>«Когда же тленное сие облечется в нетление </a:t>
            </a:r>
            <a:br>
              <a:rPr lang="ru-RU" sz="3600" dirty="0"/>
            </a:br>
            <a:r>
              <a:rPr lang="ru-RU" sz="3600" dirty="0"/>
              <a:t>и смертное сие облечется в бессмертие, тогда сбудется слово написанное: “поглощена смерть победою”». </a:t>
            </a:r>
          </a:p>
          <a:p>
            <a:pPr marL="0" indent="0" algn="just">
              <a:buNone/>
            </a:pPr>
            <a:r>
              <a:rPr lang="ru-RU" sz="3600" dirty="0"/>
              <a:t>  1Кор. 15, 54</a:t>
            </a:r>
          </a:p>
          <a:p>
            <a:endParaRPr lang="ru-RU" sz="3600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80706"/>
            <a:ext cx="6340475" cy="634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60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636" y="376682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dirty="0"/>
              <a:t>И если смотреть непредвзято, то можно смело утверждать,</a:t>
            </a:r>
            <a:br>
              <a:rPr lang="ru-RU" sz="2800" dirty="0"/>
            </a:br>
            <a:r>
              <a:rPr lang="ru-RU" sz="2800" dirty="0"/>
              <a:t>что  все культуры, существующие в мире человеческом, </a:t>
            </a:r>
            <a:br>
              <a:rPr lang="ru-RU" sz="2800" dirty="0"/>
            </a:br>
            <a:r>
              <a:rPr lang="ru-RU" sz="2800" dirty="0"/>
              <a:t>все типы цивилизации произрастают именно из этого зерна, </a:t>
            </a:r>
            <a:br>
              <a:rPr lang="ru-RU" sz="2800" dirty="0"/>
            </a:br>
            <a:r>
              <a:rPr lang="ru-RU" sz="2800" dirty="0"/>
              <a:t>из того, как относятся к смерти люди.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2050034" y="2503519"/>
            <a:ext cx="693166" cy="13271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5702300" y="259242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9454134" y="272573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93800" y="4038600"/>
            <a:ext cx="2197100" cy="193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перевоплощение </a:t>
            </a:r>
            <a:br>
              <a:rPr lang="ru-RU" dirty="0"/>
            </a:br>
            <a:r>
              <a:rPr lang="ru-RU" dirty="0"/>
              <a:t>и смена их </a:t>
            </a:r>
            <a:br>
              <a:rPr lang="ru-RU" dirty="0"/>
            </a:br>
            <a:r>
              <a:rPr lang="ru-RU" dirty="0"/>
              <a:t>телесных оболочек. Многобожие </a:t>
            </a:r>
            <a:br>
              <a:rPr lang="ru-RU" dirty="0"/>
            </a:br>
            <a:r>
              <a:rPr lang="ru-RU" dirty="0"/>
              <a:t>как-то связано </a:t>
            </a:r>
            <a:br>
              <a:rPr lang="ru-RU" dirty="0"/>
            </a:br>
            <a:r>
              <a:rPr lang="ru-RU" dirty="0"/>
              <a:t>с реинкарнацией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26000" y="4127500"/>
            <a:ext cx="2019300" cy="184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для кого Бога нет, для тех и душа смертна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91550" y="3904932"/>
            <a:ext cx="2292350" cy="1911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/>
              <a:t>у кого Бог один, верят в уникальность своей души и после смерти.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79750" y="1610552"/>
            <a:ext cx="663575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Отношение к смерти </a:t>
            </a:r>
          </a:p>
        </p:txBody>
      </p:sp>
    </p:spTree>
    <p:extLst>
      <p:ext uri="{BB962C8B-B14F-4D97-AF65-F5344CB8AC3E}">
        <p14:creationId xmlns:p14="http://schemas.microsoft.com/office/powerpoint/2010/main" val="3730509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mericasfinestambassador.com/wp-content/uploads/2012/12/2012-10-24-13.01.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91" y="382881"/>
            <a:ext cx="8422217" cy="631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7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age.yenisafak.com/resim/imagecrop/2021/04/28/11/13/resized_8c8d2-1e2ba5e5a306660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83" y="302419"/>
            <a:ext cx="9368033" cy="62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9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4172" y="365124"/>
            <a:ext cx="5535878" cy="605472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«Ненавидеть! – восклицает Базаров. – Да вот, например, </a:t>
            </a:r>
            <a:br>
              <a:rPr lang="ru-RU" dirty="0"/>
            </a:br>
            <a:r>
              <a:rPr lang="ru-RU" dirty="0"/>
              <a:t>ты сегодня сказал, проходя мимо избы нашего старосты Филиппа, – она такая славная, белая, – </a:t>
            </a:r>
            <a:br>
              <a:rPr lang="ru-RU" dirty="0"/>
            </a:br>
            <a:r>
              <a:rPr lang="ru-RU" dirty="0"/>
              <a:t>вот, сказал ты, Россия тогда достигнет совершенства, когда </a:t>
            </a:r>
            <a:br>
              <a:rPr lang="ru-RU" dirty="0"/>
            </a:br>
            <a:r>
              <a:rPr lang="ru-RU" dirty="0"/>
              <a:t>у последнего мужика будет такое же помещение, и всякий из нас должен этому способствовать... </a:t>
            </a:r>
            <a:br>
              <a:rPr lang="ru-RU" dirty="0"/>
            </a:br>
            <a:r>
              <a:rPr lang="ru-RU" dirty="0"/>
              <a:t>А я и возненавидел этого последнего мужика, Филиппа </a:t>
            </a:r>
            <a:br>
              <a:rPr lang="ru-RU" dirty="0"/>
            </a:br>
            <a:r>
              <a:rPr lang="ru-RU" dirty="0"/>
              <a:t>или Сидора, для которого я должен из кожи лезть и который мне даже спасибо не скажет... да и на что мне его спасибо? Ну, будет он жить </a:t>
            </a:r>
            <a:br>
              <a:rPr lang="ru-RU" dirty="0"/>
            </a:br>
            <a:r>
              <a:rPr lang="ru-RU" dirty="0"/>
              <a:t>в белой избе, а из меня лопух расти будет; ну, а дальше?» </a:t>
            </a:r>
          </a:p>
        </p:txBody>
      </p:sp>
      <p:pic>
        <p:nvPicPr>
          <p:cNvPr id="8194" name="Picture 2" descr="https://ic.pics.livejournal.com/hebe_frivolous/68643988/122406/122406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80612"/>
            <a:ext cx="613859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2707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1559</Words>
  <Application>Microsoft Office PowerPoint</Application>
  <PresentationFormat>Широкоэкранный</PresentationFormat>
  <Paragraphs>72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             Отношение к физической смерти в христианском мировоззрении. Опыт преодоления утраты. </vt:lpstr>
      <vt:lpstr>Презентация PowerPoint</vt:lpstr>
      <vt:lpstr>Презентация PowerPoint</vt:lpstr>
      <vt:lpstr>Презентация PowerPoint</vt:lpstr>
      <vt:lpstr>Презентация PowerPoint</vt:lpstr>
      <vt:lpstr>И если смотреть непредвзято, то можно смело утверждать, что  все культуры, существующие в мире человеческом,  все типы цивилизации произрастают именно из этого зерна,  из того, как относятся к смерти люди.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Исаак Сирин (около 640 — около 700) — христианский писатель-аскет, епископ  Ниневии в Церкви Востока. </vt:lpstr>
      <vt:lpstr>Стихотворение талантливейшего переводчика Аркадия Штейнберга. Он родился 11 декабря 1907 года  в Одессе, в еврейской семье флотского врача, почётного гражданина Одессы, с 1915 года, Акивы Петровича  и Зинаиды Моисеевны Штейнберг.  Скончался в 1984 году. </vt:lpstr>
      <vt:lpstr>Как преодолеть страх смерти?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 бытия души без тела описан  в том числе и поэтически, как в этих пронзительных строках Ю. Друниной:  </vt:lpstr>
      <vt:lpstr>Презентация PowerPoint</vt:lpstr>
      <vt:lpstr>«зачем же нужно еще воскресение тела?».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Отношение к физической смерти в христианском мировоззрении. Опыт преодоления утраты. </dc:title>
  <dc:creator>w10-64</dc:creator>
  <cp:lastModifiedBy>O.Sergiy</cp:lastModifiedBy>
  <cp:revision>76</cp:revision>
  <dcterms:created xsi:type="dcterms:W3CDTF">2024-02-28T18:36:46Z</dcterms:created>
  <dcterms:modified xsi:type="dcterms:W3CDTF">2024-06-28T12:14:10Z</dcterms:modified>
</cp:coreProperties>
</file>