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5"/>
  </p:notesMasterIdLst>
  <p:sldIdLst>
    <p:sldId id="270" r:id="rId2"/>
    <p:sldId id="464" r:id="rId3"/>
    <p:sldId id="376" r:id="rId4"/>
    <p:sldId id="374" r:id="rId5"/>
    <p:sldId id="456" r:id="rId6"/>
    <p:sldId id="462" r:id="rId7"/>
    <p:sldId id="457" r:id="rId8"/>
    <p:sldId id="458" r:id="rId9"/>
    <p:sldId id="272" r:id="rId10"/>
    <p:sldId id="427" r:id="rId11"/>
    <p:sldId id="426" r:id="rId12"/>
    <p:sldId id="428" r:id="rId13"/>
    <p:sldId id="279" r:id="rId14"/>
    <p:sldId id="438" r:id="rId15"/>
    <p:sldId id="436" r:id="rId16"/>
    <p:sldId id="455" r:id="rId17"/>
    <p:sldId id="465" r:id="rId18"/>
    <p:sldId id="461" r:id="rId19"/>
    <p:sldId id="466" r:id="rId20"/>
    <p:sldId id="467" r:id="rId21"/>
    <p:sldId id="468" r:id="rId22"/>
    <p:sldId id="469" r:id="rId23"/>
    <p:sldId id="460" r:id="rId24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99">
          <p15:clr>
            <a:srgbClr val="A4A3A4"/>
          </p15:clr>
        </p15:guide>
        <p15:guide id="2" pos="294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10-64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34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60" autoAdjust="0"/>
    <p:restoredTop sz="94638" autoAdjust="0"/>
  </p:normalViewPr>
  <p:slideViewPr>
    <p:cSldViewPr>
      <p:cViewPr varScale="1">
        <p:scale>
          <a:sx n="109" d="100"/>
          <a:sy n="109" d="100"/>
        </p:scale>
        <p:origin x="1668" y="108"/>
      </p:cViewPr>
      <p:guideLst>
        <p:guide orient="horz" pos="799"/>
        <p:guide pos="29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90012" cy="9001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21D4304-497F-44FD-B7D9-2EA74A2E4E8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4660586-BD38-454C-A3DF-9EA87ED3F19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fld id="{E30C10A0-50BC-4418-9282-044BCB2975DF}" type="datetimeFigureOut">
              <a:rPr lang="ru-RU"/>
              <a:pPr>
                <a:defRPr/>
              </a:pPr>
              <a:t>10.02.2026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5FBD32D3-6AA0-4550-83ED-43DCE7DE086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B8CF9FFA-0785-495B-A9F0-8E84DBE97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5E92064-C5FF-4EA9-8AD6-D012C0C0843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EA47322-B117-4238-9728-DBB3E57A06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AA82E8E-6740-4184-9ABA-80D1A2E8066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Образ слайда 1">
            <a:extLst>
              <a:ext uri="{FF2B5EF4-FFF2-40B4-BE49-F238E27FC236}">
                <a16:creationId xmlns:a16="http://schemas.microsoft.com/office/drawing/2014/main" id="{CB29A63E-98A7-47D6-92E7-675FA8940C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Заметки 2">
            <a:extLst>
              <a:ext uri="{FF2B5EF4-FFF2-40B4-BE49-F238E27FC236}">
                <a16:creationId xmlns:a16="http://schemas.microsoft.com/office/drawing/2014/main" id="{60460C09-3D89-4D4B-BDEF-DBB86CCE15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4100" name="Номер слайда 3">
            <a:extLst>
              <a:ext uri="{FF2B5EF4-FFF2-40B4-BE49-F238E27FC236}">
                <a16:creationId xmlns:a16="http://schemas.microsoft.com/office/drawing/2014/main" id="{03B2F68D-B7A3-4AD9-B817-D020FAF8C1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73B3F9EF-92B3-4EEE-9529-F151623770BD}" type="slidenum">
              <a:rPr lang="ru-RU" altLang="ru-RU" smtClean="0"/>
              <a:pPr/>
              <a:t>1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>
            <a:extLst>
              <a:ext uri="{FF2B5EF4-FFF2-40B4-BE49-F238E27FC236}">
                <a16:creationId xmlns:a16="http://schemas.microsoft.com/office/drawing/2014/main" id="{99D4F4AD-1281-4321-9D49-D0526BE6650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>
            <a:extLst>
              <a:ext uri="{FF2B5EF4-FFF2-40B4-BE49-F238E27FC236}">
                <a16:creationId xmlns:a16="http://schemas.microsoft.com/office/drawing/2014/main" id="{EE35D69B-AD28-4B53-A8D4-5FBBBBF53B6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23556" name="Номер слайда 3">
            <a:extLst>
              <a:ext uri="{FF2B5EF4-FFF2-40B4-BE49-F238E27FC236}">
                <a16:creationId xmlns:a16="http://schemas.microsoft.com/office/drawing/2014/main" id="{BF4922FA-4D0D-43F4-AF62-163A006618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D3DFA2D-3C6C-44CA-996C-4665181183A3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7687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>
            <a:extLst>
              <a:ext uri="{FF2B5EF4-FFF2-40B4-BE49-F238E27FC236}">
                <a16:creationId xmlns:a16="http://schemas.microsoft.com/office/drawing/2014/main" id="{99D4F4AD-1281-4321-9D49-D0526BE6650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>
            <a:extLst>
              <a:ext uri="{FF2B5EF4-FFF2-40B4-BE49-F238E27FC236}">
                <a16:creationId xmlns:a16="http://schemas.microsoft.com/office/drawing/2014/main" id="{EE35D69B-AD28-4B53-A8D4-5FBBBBF53B6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23556" name="Номер слайда 3">
            <a:extLst>
              <a:ext uri="{FF2B5EF4-FFF2-40B4-BE49-F238E27FC236}">
                <a16:creationId xmlns:a16="http://schemas.microsoft.com/office/drawing/2014/main" id="{BF4922FA-4D0D-43F4-AF62-163A006618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D3DFA2D-3C6C-44CA-996C-4665181183A3}" type="slidenum">
              <a:rPr lang="ru-RU" altLang="ru-RU" smtClean="0"/>
              <a:pPr>
                <a:spcBef>
                  <a:spcPct val="0"/>
                </a:spcBef>
              </a:pPr>
              <a:t>18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740548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>
            <a:extLst>
              <a:ext uri="{FF2B5EF4-FFF2-40B4-BE49-F238E27FC236}">
                <a16:creationId xmlns:a16="http://schemas.microsoft.com/office/drawing/2014/main" id="{99D4F4AD-1281-4321-9D49-D0526BE6650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>
            <a:extLst>
              <a:ext uri="{FF2B5EF4-FFF2-40B4-BE49-F238E27FC236}">
                <a16:creationId xmlns:a16="http://schemas.microsoft.com/office/drawing/2014/main" id="{EE35D69B-AD28-4B53-A8D4-5FBBBBF53B6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23556" name="Номер слайда 3">
            <a:extLst>
              <a:ext uri="{FF2B5EF4-FFF2-40B4-BE49-F238E27FC236}">
                <a16:creationId xmlns:a16="http://schemas.microsoft.com/office/drawing/2014/main" id="{BF4922FA-4D0D-43F4-AF62-163A006618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D3DFA2D-3C6C-44CA-996C-4665181183A3}" type="slidenum">
              <a:rPr lang="ru-RU" altLang="ru-RU" smtClean="0"/>
              <a:pPr>
                <a:spcBef>
                  <a:spcPct val="0"/>
                </a:spcBef>
              </a:pPr>
              <a:t>19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11752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>
            <a:extLst>
              <a:ext uri="{FF2B5EF4-FFF2-40B4-BE49-F238E27FC236}">
                <a16:creationId xmlns:a16="http://schemas.microsoft.com/office/drawing/2014/main" id="{99D4F4AD-1281-4321-9D49-D0526BE6650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>
            <a:extLst>
              <a:ext uri="{FF2B5EF4-FFF2-40B4-BE49-F238E27FC236}">
                <a16:creationId xmlns:a16="http://schemas.microsoft.com/office/drawing/2014/main" id="{EE35D69B-AD28-4B53-A8D4-5FBBBBF53B6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23556" name="Номер слайда 3">
            <a:extLst>
              <a:ext uri="{FF2B5EF4-FFF2-40B4-BE49-F238E27FC236}">
                <a16:creationId xmlns:a16="http://schemas.microsoft.com/office/drawing/2014/main" id="{BF4922FA-4D0D-43F4-AF62-163A006618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D3DFA2D-3C6C-44CA-996C-4665181183A3}" type="slidenum">
              <a:rPr lang="ru-RU" altLang="ru-RU" smtClean="0"/>
              <a:pPr>
                <a:spcBef>
                  <a:spcPct val="0"/>
                </a:spcBef>
              </a:pPr>
              <a:t>20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890471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>
            <a:extLst>
              <a:ext uri="{FF2B5EF4-FFF2-40B4-BE49-F238E27FC236}">
                <a16:creationId xmlns:a16="http://schemas.microsoft.com/office/drawing/2014/main" id="{99D4F4AD-1281-4321-9D49-D0526BE6650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>
            <a:extLst>
              <a:ext uri="{FF2B5EF4-FFF2-40B4-BE49-F238E27FC236}">
                <a16:creationId xmlns:a16="http://schemas.microsoft.com/office/drawing/2014/main" id="{EE35D69B-AD28-4B53-A8D4-5FBBBBF53B6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23556" name="Номер слайда 3">
            <a:extLst>
              <a:ext uri="{FF2B5EF4-FFF2-40B4-BE49-F238E27FC236}">
                <a16:creationId xmlns:a16="http://schemas.microsoft.com/office/drawing/2014/main" id="{BF4922FA-4D0D-43F4-AF62-163A006618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D3DFA2D-3C6C-44CA-996C-4665181183A3}" type="slidenum">
              <a:rPr lang="ru-RU" altLang="ru-RU" smtClean="0"/>
              <a:pPr>
                <a:spcBef>
                  <a:spcPct val="0"/>
                </a:spcBef>
              </a:pPr>
              <a:t>21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013277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>
            <a:extLst>
              <a:ext uri="{FF2B5EF4-FFF2-40B4-BE49-F238E27FC236}">
                <a16:creationId xmlns:a16="http://schemas.microsoft.com/office/drawing/2014/main" id="{99D4F4AD-1281-4321-9D49-D0526BE6650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>
            <a:extLst>
              <a:ext uri="{FF2B5EF4-FFF2-40B4-BE49-F238E27FC236}">
                <a16:creationId xmlns:a16="http://schemas.microsoft.com/office/drawing/2014/main" id="{EE35D69B-AD28-4B53-A8D4-5FBBBBF53B6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23556" name="Номер слайда 3">
            <a:extLst>
              <a:ext uri="{FF2B5EF4-FFF2-40B4-BE49-F238E27FC236}">
                <a16:creationId xmlns:a16="http://schemas.microsoft.com/office/drawing/2014/main" id="{BF4922FA-4D0D-43F4-AF62-163A006618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D3DFA2D-3C6C-44CA-996C-4665181183A3}" type="slidenum">
              <a:rPr lang="ru-RU" altLang="ru-RU" smtClean="0"/>
              <a:pPr>
                <a:spcBef>
                  <a:spcPct val="0"/>
                </a:spcBef>
              </a:pPr>
              <a:t>22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038535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>
            <a:extLst>
              <a:ext uri="{FF2B5EF4-FFF2-40B4-BE49-F238E27FC236}">
                <a16:creationId xmlns:a16="http://schemas.microsoft.com/office/drawing/2014/main" id="{432D7D02-E8DE-4F2D-827B-77EFE2A491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Заметки 2">
            <a:extLst>
              <a:ext uri="{FF2B5EF4-FFF2-40B4-BE49-F238E27FC236}">
                <a16:creationId xmlns:a16="http://schemas.microsoft.com/office/drawing/2014/main" id="{232B954B-7276-46B8-B5FC-B69431F6B7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25604" name="Номер слайда 3">
            <a:extLst>
              <a:ext uri="{FF2B5EF4-FFF2-40B4-BE49-F238E27FC236}">
                <a16:creationId xmlns:a16="http://schemas.microsoft.com/office/drawing/2014/main" id="{CC9EB82D-576E-4380-A228-E2369ACA4E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3A3E7974-A2BF-4DFA-BE23-D5EB1E9EC667}" type="slidenum">
              <a:rPr lang="ru-RU" altLang="ru-RU" smtClean="0">
                <a:solidFill>
                  <a:srgbClr val="000000"/>
                </a:solidFill>
              </a:rPr>
              <a:pPr/>
              <a:t>23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>
            <a:extLst>
              <a:ext uri="{FF2B5EF4-FFF2-40B4-BE49-F238E27FC236}">
                <a16:creationId xmlns:a16="http://schemas.microsoft.com/office/drawing/2014/main" id="{53452695-5FED-43AB-A33F-9C2DBFB5C2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>
            <a:extLst>
              <a:ext uri="{FF2B5EF4-FFF2-40B4-BE49-F238E27FC236}">
                <a16:creationId xmlns:a16="http://schemas.microsoft.com/office/drawing/2014/main" id="{B64F726A-9477-4F50-A04C-E84C56AB28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6148" name="Номер слайда 3">
            <a:extLst>
              <a:ext uri="{FF2B5EF4-FFF2-40B4-BE49-F238E27FC236}">
                <a16:creationId xmlns:a16="http://schemas.microsoft.com/office/drawing/2014/main" id="{C078A23A-ED85-46AF-AFB2-B2C3EEB4EBD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CD406EEA-FE00-42EA-9647-BFD50EFF1A7A}" type="slidenum">
              <a:rPr lang="ru-RU" altLang="ru-RU" smtClean="0"/>
              <a:pPr/>
              <a:t>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680884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>
            <a:extLst>
              <a:ext uri="{FF2B5EF4-FFF2-40B4-BE49-F238E27FC236}">
                <a16:creationId xmlns:a16="http://schemas.microsoft.com/office/drawing/2014/main" id="{53452695-5FED-43AB-A33F-9C2DBFB5C2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>
            <a:extLst>
              <a:ext uri="{FF2B5EF4-FFF2-40B4-BE49-F238E27FC236}">
                <a16:creationId xmlns:a16="http://schemas.microsoft.com/office/drawing/2014/main" id="{B64F726A-9477-4F50-A04C-E84C56AB28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6148" name="Номер слайда 3">
            <a:extLst>
              <a:ext uri="{FF2B5EF4-FFF2-40B4-BE49-F238E27FC236}">
                <a16:creationId xmlns:a16="http://schemas.microsoft.com/office/drawing/2014/main" id="{C078A23A-ED85-46AF-AFB2-B2C3EEB4EBD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CD406EEA-FE00-42EA-9647-BFD50EFF1A7A}" type="slidenum">
              <a:rPr lang="ru-RU" altLang="ru-RU" smtClean="0"/>
              <a:pPr/>
              <a:t>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>
            <a:extLst>
              <a:ext uri="{FF2B5EF4-FFF2-40B4-BE49-F238E27FC236}">
                <a16:creationId xmlns:a16="http://schemas.microsoft.com/office/drawing/2014/main" id="{325A6749-E458-4D06-A179-795DA2A2D60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Заметки 2">
            <a:extLst>
              <a:ext uri="{FF2B5EF4-FFF2-40B4-BE49-F238E27FC236}">
                <a16:creationId xmlns:a16="http://schemas.microsoft.com/office/drawing/2014/main" id="{5AC7C42A-05BE-4A1B-92EE-9EED2239AA0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9220" name="Номер слайда 3">
            <a:extLst>
              <a:ext uri="{FF2B5EF4-FFF2-40B4-BE49-F238E27FC236}">
                <a16:creationId xmlns:a16="http://schemas.microsoft.com/office/drawing/2014/main" id="{F9119E60-E158-4E31-83E7-AB6DC808C2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473F534-20F0-429C-9176-295C62593DEF}" type="slidenum">
              <a:rPr lang="ru-RU" altLang="ru-RU" smtClean="0"/>
              <a:pPr>
                <a:spcBef>
                  <a:spcPct val="0"/>
                </a:spcBef>
              </a:pPr>
              <a:t>5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>
            <a:extLst>
              <a:ext uri="{FF2B5EF4-FFF2-40B4-BE49-F238E27FC236}">
                <a16:creationId xmlns:a16="http://schemas.microsoft.com/office/drawing/2014/main" id="{325A6749-E458-4D06-A179-795DA2A2D60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Заметки 2">
            <a:extLst>
              <a:ext uri="{FF2B5EF4-FFF2-40B4-BE49-F238E27FC236}">
                <a16:creationId xmlns:a16="http://schemas.microsoft.com/office/drawing/2014/main" id="{5AC7C42A-05BE-4A1B-92EE-9EED2239AA0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9220" name="Номер слайда 3">
            <a:extLst>
              <a:ext uri="{FF2B5EF4-FFF2-40B4-BE49-F238E27FC236}">
                <a16:creationId xmlns:a16="http://schemas.microsoft.com/office/drawing/2014/main" id="{F9119E60-E158-4E31-83E7-AB6DC808C2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473F534-20F0-429C-9176-295C62593DEF}" type="slidenum">
              <a:rPr lang="ru-RU" altLang="ru-RU" smtClean="0"/>
              <a:pPr>
                <a:spcBef>
                  <a:spcPct val="0"/>
                </a:spcBef>
              </a:pPr>
              <a:t>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156300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>
            <a:extLst>
              <a:ext uri="{FF2B5EF4-FFF2-40B4-BE49-F238E27FC236}">
                <a16:creationId xmlns:a16="http://schemas.microsoft.com/office/drawing/2014/main" id="{6F3AFE78-B0BA-4215-B197-5F299958943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>
            <a:extLst>
              <a:ext uri="{FF2B5EF4-FFF2-40B4-BE49-F238E27FC236}">
                <a16:creationId xmlns:a16="http://schemas.microsoft.com/office/drawing/2014/main" id="{4F186FD2-A225-41F5-9981-626B85EF34F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11268" name="Номер слайда 3">
            <a:extLst>
              <a:ext uri="{FF2B5EF4-FFF2-40B4-BE49-F238E27FC236}">
                <a16:creationId xmlns:a16="http://schemas.microsoft.com/office/drawing/2014/main" id="{B52FA5E4-8CCE-4228-89B4-402F0D68A3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EA80A6E-97A5-430A-B856-7038381ACB70}" type="slidenum">
              <a:rPr lang="ru-RU" altLang="ru-RU" smtClean="0"/>
              <a:pPr>
                <a:spcBef>
                  <a:spcPct val="0"/>
                </a:spcBef>
              </a:pPr>
              <a:t>7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>
            <a:extLst>
              <a:ext uri="{FF2B5EF4-FFF2-40B4-BE49-F238E27FC236}">
                <a16:creationId xmlns:a16="http://schemas.microsoft.com/office/drawing/2014/main" id="{587B8868-DF38-42D3-BBEA-CDE6D8C76A8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>
            <a:extLst>
              <a:ext uri="{FF2B5EF4-FFF2-40B4-BE49-F238E27FC236}">
                <a16:creationId xmlns:a16="http://schemas.microsoft.com/office/drawing/2014/main" id="{770358E5-F6AB-470D-B16E-A39F26D362C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13316" name="Номер слайда 3">
            <a:extLst>
              <a:ext uri="{FF2B5EF4-FFF2-40B4-BE49-F238E27FC236}">
                <a16:creationId xmlns:a16="http://schemas.microsoft.com/office/drawing/2014/main" id="{50CA32A2-241D-46F2-A669-D4C3C0EEE5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6B9D3CF-B135-478F-A3FD-0E1DF48FB777}" type="slidenum">
              <a:rPr lang="ru-RU" altLang="ru-RU" smtClean="0"/>
              <a:pPr>
                <a:spcBef>
                  <a:spcPct val="0"/>
                </a:spcBef>
              </a:pPr>
              <a:t>8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>
            <a:extLst>
              <a:ext uri="{FF2B5EF4-FFF2-40B4-BE49-F238E27FC236}">
                <a16:creationId xmlns:a16="http://schemas.microsoft.com/office/drawing/2014/main" id="{B0218D6C-8F3A-4249-8412-628A41BA5A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Заметки 2">
            <a:extLst>
              <a:ext uri="{FF2B5EF4-FFF2-40B4-BE49-F238E27FC236}">
                <a16:creationId xmlns:a16="http://schemas.microsoft.com/office/drawing/2014/main" id="{C6855266-D9D3-4AAB-8E74-1B7E2864EA7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/>
              <a:t>Дистанционный проект: опыт проведения.</a:t>
            </a:r>
          </a:p>
        </p:txBody>
      </p:sp>
      <p:sp>
        <p:nvSpPr>
          <p:cNvPr id="20484" name="Номер слайда 3">
            <a:extLst>
              <a:ext uri="{FF2B5EF4-FFF2-40B4-BE49-F238E27FC236}">
                <a16:creationId xmlns:a16="http://schemas.microsoft.com/office/drawing/2014/main" id="{A588837D-3DE7-4839-AA8D-2DEE161D08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C197933-47A4-48E3-970C-F619A044CCB5}" type="slidenum">
              <a:rPr lang="ru-RU" altLang="ru-RU" smtClean="0"/>
              <a:pPr>
                <a:spcBef>
                  <a:spcPct val="0"/>
                </a:spcBef>
              </a:pPr>
              <a:t>14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>
            <a:extLst>
              <a:ext uri="{FF2B5EF4-FFF2-40B4-BE49-F238E27FC236}">
                <a16:creationId xmlns:a16="http://schemas.microsoft.com/office/drawing/2014/main" id="{99D4F4AD-1281-4321-9D49-D0526BE6650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>
            <a:extLst>
              <a:ext uri="{FF2B5EF4-FFF2-40B4-BE49-F238E27FC236}">
                <a16:creationId xmlns:a16="http://schemas.microsoft.com/office/drawing/2014/main" id="{EE35D69B-AD28-4B53-A8D4-5FBBBBF53B6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23556" name="Номер слайда 3">
            <a:extLst>
              <a:ext uri="{FF2B5EF4-FFF2-40B4-BE49-F238E27FC236}">
                <a16:creationId xmlns:a16="http://schemas.microsoft.com/office/drawing/2014/main" id="{BF4922FA-4D0D-43F4-AF62-163A006618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D3DFA2D-3C6C-44CA-996C-4665181183A3}" type="slidenum">
              <a:rPr lang="ru-RU" altLang="ru-RU" smtClean="0"/>
              <a:pPr>
                <a:spcBef>
                  <a:spcPct val="0"/>
                </a:spcBef>
              </a:pPr>
              <a:t>16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F32F8F7-C480-4D3B-AFD6-0947530FD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B26AA-69AB-4170-B775-F3FD59165106}" type="datetimeFigureOut">
              <a:rPr lang="ru-RU"/>
              <a:pPr>
                <a:defRPr/>
              </a:pPr>
              <a:t>10.02.2026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64F9AE-8C40-4731-A08F-7B10793BA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2B2A9AA-2501-4BF4-954D-0A49390E8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D120B1-115B-45D1-85CA-6E9457D1D43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09093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D0DD1D-6C38-4CCA-B149-E2664685A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421F4-1920-4A7D-B953-084AF2D7FE45}" type="datetimeFigureOut">
              <a:rPr lang="ru-RU"/>
              <a:pPr>
                <a:defRPr/>
              </a:pPr>
              <a:t>10.02.2026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C8103D-9B5F-4642-9ECF-AD6753A9C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F7ABF2-90DF-4A63-ABFC-D7F463BBA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798E2-7F24-4741-8C6C-4BF60511031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17767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0E3CBB-AB4A-4473-954A-14419C797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FD75B-F138-452A-B2C1-42A0A499FDC0}" type="datetimeFigureOut">
              <a:rPr lang="ru-RU"/>
              <a:pPr>
                <a:defRPr/>
              </a:pPr>
              <a:t>10.02.2026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B38336-BB35-4700-823D-D9832926E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9F9EEB6-53E9-4A81-8028-D263152C8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430B2-BCCD-4918-BD90-4652DF51D59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94380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887695-4A01-4CAC-9B2B-B4EC8AFD9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8A87E-DBD3-432A-92D1-2D50D8344E91}" type="datetimeFigureOut">
              <a:rPr lang="ru-RU"/>
              <a:pPr>
                <a:defRPr/>
              </a:pPr>
              <a:t>10.02.2026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47857-CFAD-4CA4-8F76-039AFF349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D70417-03C8-4D47-8EB8-D895A22CE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1944E-C94F-43F6-A6AA-928AE1C1378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16353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359460-DA42-4B89-87A7-73149EF06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37845-FBE9-49E7-AAA4-7CF4A4BA0386}" type="datetimeFigureOut">
              <a:rPr lang="ru-RU"/>
              <a:pPr>
                <a:defRPr/>
              </a:pPr>
              <a:t>10.02.2026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5634D7-3E64-4F75-BC0C-B5A90B072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46ACFE-3A9F-4DE5-903B-71DA3B3BB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1F0FD-B46C-452A-9152-742DF9BBD24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12026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1A302235-698C-4DDF-97E9-9ADAA0FE6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D14CF-A985-4571-9687-89D7EA182C51}" type="datetimeFigureOut">
              <a:rPr lang="ru-RU"/>
              <a:pPr>
                <a:defRPr/>
              </a:pPr>
              <a:t>10.02.2026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E1524948-930B-4979-8DDC-AD462E71B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352990AD-C884-4FD3-BBE9-FC81933E7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67E8C-C087-4A91-9A95-61E27850E84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966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AE176D44-7D67-409C-BD2F-2FBBDC663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4BBA9-6B1E-4A81-9864-43922F82ED3A}" type="datetimeFigureOut">
              <a:rPr lang="ru-RU"/>
              <a:pPr>
                <a:defRPr/>
              </a:pPr>
              <a:t>10.02.2026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A578E7B9-2BC1-42B6-BCBB-C1947301C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62A869FF-BE3F-4310-9CB6-151A4974B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3DF2F-028E-4178-965A-5DFD19AFCFB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8224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71B5523B-1B6D-41C8-AA9B-A46DB3856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D88BA-B40D-4DF7-A599-D2A591D3D14A}" type="datetimeFigureOut">
              <a:rPr lang="ru-RU"/>
              <a:pPr>
                <a:defRPr/>
              </a:pPr>
              <a:t>10.02.2026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85204092-6D0F-47E4-8722-CA64BCA83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9544CE3E-6815-4885-85A6-CE014839E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DBC6E-A3B5-4A3C-A430-99037784EEC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94040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E767FF8D-819C-4DF6-8D91-9548776BA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79BFA1-CCAE-4EB7-A0B0-DB5B73A1AF72}" type="datetimeFigureOut">
              <a:rPr lang="ru-RU"/>
              <a:pPr>
                <a:defRPr/>
              </a:pPr>
              <a:t>10.02.2026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03F23A9F-0E61-4135-B4B3-26BC4F631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A0364380-F825-4E7A-A108-3A839DDE5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6E41C-A36E-4A01-881E-94525AA0C41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75940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33DC7FFA-17D5-43A6-A11F-F0C3A5574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9305C-C10A-409D-8EC3-543E2C4313B8}" type="datetimeFigureOut">
              <a:rPr lang="ru-RU"/>
              <a:pPr>
                <a:defRPr/>
              </a:pPr>
              <a:t>10.02.2026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97F7815F-C15C-4B45-876F-7618CEB79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504175E6-97E0-42B3-A412-C77CF1148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70FBC-0E5E-4C41-A4BB-C776E3DA566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0275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592CB46F-C5E3-43A1-93FD-C9495F7D5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2E294-46E2-45F2-B7BA-5E951C9467CF}" type="datetimeFigureOut">
              <a:rPr lang="ru-RU"/>
              <a:pPr>
                <a:defRPr/>
              </a:pPr>
              <a:t>10.02.2026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7FE1F918-3153-4FA7-83A4-26881BEEE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FD0ACCF1-FBD2-427E-8D61-D7B572809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F8124-5FAF-4BC9-88F8-9B881EDF594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34791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8CE10B7C-61A4-40B1-83F2-CD7D8236469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3ADEEAEA-09DF-4E01-88C2-CD93E965243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622841-9B6D-4485-8E1D-4D416FEED6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865B522-EE5E-43E3-B928-2822F3B55490}" type="datetimeFigureOut">
              <a:rPr lang="ru-RU"/>
              <a:pPr>
                <a:defRPr/>
              </a:pPr>
              <a:t>10.02.2026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D07928-3610-4A1C-99F5-835DD0C6DA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F6E000B-1A78-41A9-A7FC-24CD015FAB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1BEEDDE-8C3F-45D5-8833-F06653784F7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1">
            <a:extLst>
              <a:ext uri="{FF2B5EF4-FFF2-40B4-BE49-F238E27FC236}">
                <a16:creationId xmlns:a16="http://schemas.microsoft.com/office/drawing/2014/main" id="{10742713-A60E-44E7-9861-6F757AACB2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Прямоугольник 2">
            <a:extLst>
              <a:ext uri="{FF2B5EF4-FFF2-40B4-BE49-F238E27FC236}">
                <a16:creationId xmlns:a16="http://schemas.microsoft.com/office/drawing/2014/main" id="{501DCF82-96DB-434D-A711-8381CDEBFE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660400"/>
            <a:ext cx="8280752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>
                <a:effectLst>
                  <a:glow rad="101600">
                    <a:schemeClr val="bg2">
                      <a:alpha val="60000"/>
                    </a:schemeClr>
                  </a:glow>
                  <a:outerShdw blurRad="50800" dist="50800" dir="5400000" algn="ctr" rotWithShape="0">
                    <a:schemeClr val="bg1"/>
                  </a:outerShdw>
                </a:effectLst>
              </a:rPr>
              <a:t>«Профессиональный рост учителя через участие во  Всероссийском конкурсе в области педагогики, работы с детьми и молодежью до 20 лет «За нравственный подвиг учителя»</a:t>
            </a:r>
            <a:endParaRPr lang="ru-RU" altLang="ru-RU" sz="3600" dirty="0">
              <a:effectLst>
                <a:glow rad="101600">
                  <a:schemeClr val="bg2">
                    <a:alpha val="60000"/>
                  </a:schemeClr>
                </a:glow>
                <a:outerShdw blurRad="50800" dist="50800" dir="5400000" algn="ctr" rotWithShape="0">
                  <a:schemeClr val="bg1"/>
                </a:outerShdw>
              </a:effectLst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3BF3AFB-6C2D-4EA8-87F7-65B6B34A06F4}"/>
              </a:ext>
            </a:extLst>
          </p:cNvPr>
          <p:cNvSpPr/>
          <p:nvPr/>
        </p:nvSpPr>
        <p:spPr>
          <a:xfrm>
            <a:off x="1258888" y="4689475"/>
            <a:ext cx="6913562" cy="17541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Аристархова</a:t>
            </a: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 Е.В.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+mn-cs"/>
              </a:rPr>
              <a:t>Ведущий методист ОРОИК Саратовской епархии по вопросам преподавания предмета «Основ православной культуры»</a:t>
            </a:r>
          </a:p>
        </p:txBody>
      </p:sp>
      <p:sp>
        <p:nvSpPr>
          <p:cNvPr id="3077" name="TextBox 5">
            <a:extLst>
              <a:ext uri="{FF2B5EF4-FFF2-40B4-BE49-F238E27FC236}">
                <a16:creationId xmlns:a16="http://schemas.microsoft.com/office/drawing/2014/main" id="{A5B7E61B-0B25-42C5-9426-89531F038A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3963" y="260350"/>
            <a:ext cx="36369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0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Объект 3">
            <a:extLst>
              <a:ext uri="{FF2B5EF4-FFF2-40B4-BE49-F238E27FC236}">
                <a16:creationId xmlns:a16="http://schemas.microsoft.com/office/drawing/2014/main" id="{F287FEFE-0ABA-49C4-AEDA-3967645EE6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Заголовок 6">
            <a:extLst>
              <a:ext uri="{FF2B5EF4-FFF2-40B4-BE49-F238E27FC236}">
                <a16:creationId xmlns:a16="http://schemas.microsoft.com/office/drawing/2014/main" id="{50A5AA26-9C6B-4AE5-A9E9-4356F15E4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5288"/>
            <a:ext cx="9144000" cy="1143000"/>
          </a:xfrm>
        </p:spPr>
        <p:txBody>
          <a:bodyPr/>
          <a:lstStyle/>
          <a:p>
            <a:r>
              <a:rPr lang="ru-RU" altLang="ru-RU" sz="2400" b="1" dirty="0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Arial Narrow" panose="020B0606020202030204" pitchFamily="34" charset="0"/>
              </a:rPr>
              <a:t>Всероссийский конкурс</a:t>
            </a:r>
            <a:br>
              <a:rPr lang="ru-RU" altLang="ru-RU" sz="2400" b="1" dirty="0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Arial Narrow" panose="020B0606020202030204" pitchFamily="34" charset="0"/>
              </a:rPr>
            </a:br>
            <a:r>
              <a:rPr lang="ru-RU" altLang="ru-RU" sz="2400" b="1" dirty="0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Arial Narrow" panose="020B0606020202030204" pitchFamily="34" charset="0"/>
              </a:rPr>
              <a:t>«За нравственный подвиг учителя»</a:t>
            </a:r>
          </a:p>
        </p:txBody>
      </p:sp>
      <p:sp>
        <p:nvSpPr>
          <p:cNvPr id="15364" name="TextBox 4">
            <a:extLst>
              <a:ext uri="{FF2B5EF4-FFF2-40B4-BE49-F238E27FC236}">
                <a16:creationId xmlns:a16="http://schemas.microsoft.com/office/drawing/2014/main" id="{15229FBD-DCE8-4A34-B427-1B2BB2724C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4438" y="1709738"/>
            <a:ext cx="37099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13343D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13343D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13343D"/>
              </a:solidFill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ru-RU" altLang="ru-RU" sz="1800" b="1">
              <a:solidFill>
                <a:srgbClr val="13343D"/>
              </a:solidFill>
            </a:endParaRPr>
          </a:p>
        </p:txBody>
      </p:sp>
      <p:sp>
        <p:nvSpPr>
          <p:cNvPr id="15365" name="Содержимое 8">
            <a:extLst>
              <a:ext uri="{FF2B5EF4-FFF2-40B4-BE49-F238E27FC236}">
                <a16:creationId xmlns:a16="http://schemas.microsoft.com/office/drawing/2014/main" id="{186A0678-5637-4E0F-9175-B756F38DB5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1925" y="1628775"/>
            <a:ext cx="4679950" cy="4591050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ru-RU" alt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г. Вольск</a:t>
            </a:r>
          </a:p>
          <a:p>
            <a:pPr algn="ctr">
              <a:buFont typeface="Arial" panose="020B0604020202020204" pitchFamily="34" charset="0"/>
              <a:buNone/>
            </a:pPr>
            <a:endParaRPr lang="ru-RU" altLang="ru-RU" sz="2400" b="1" i="1" dirty="0"/>
          </a:p>
          <a:p>
            <a:pPr>
              <a:buFont typeface="Arial" panose="020B0604020202020204" pitchFamily="34" charset="0"/>
              <a:buNone/>
            </a:pPr>
            <a:r>
              <a:rPr lang="ru-RU" altLang="ru-RU" sz="2400" b="1" i="1" dirty="0"/>
              <a:t>2008 г.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2400" dirty="0"/>
              <a:t>Коллектив педагогов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2400" b="1" i="1" dirty="0"/>
              <a:t>2009 г.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2400" dirty="0"/>
              <a:t>Быкова Е.В.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2400" b="1" i="1" dirty="0"/>
              <a:t>2010 г.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2400" dirty="0"/>
              <a:t>Коллектив педагогов</a:t>
            </a:r>
          </a:p>
          <a:p>
            <a:pPr>
              <a:buFont typeface="Arial" panose="020B0604020202020204" pitchFamily="34" charset="0"/>
              <a:buNone/>
            </a:pPr>
            <a:endParaRPr lang="ru-RU" altLang="ru-RU" dirty="0"/>
          </a:p>
        </p:txBody>
      </p:sp>
      <p:pic>
        <p:nvPicPr>
          <p:cNvPr id="15366" name="Picture 2" descr="http://bykovaev.volsksch6.edusite.ru/images/p1_portret.jpg">
            <a:extLst>
              <a:ext uri="{FF2B5EF4-FFF2-40B4-BE49-F238E27FC236}">
                <a16:creationId xmlns:a16="http://schemas.microsoft.com/office/drawing/2014/main" id="{2FD3C176-865E-4C99-B166-8828A2D449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1752600"/>
            <a:ext cx="28575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Прямоугольник 7">
            <a:extLst>
              <a:ext uri="{FF2B5EF4-FFF2-40B4-BE49-F238E27FC236}">
                <a16:creationId xmlns:a16="http://schemas.microsoft.com/office/drawing/2014/main" id="{8BA7B852-00D3-4F70-B5D9-B5B579BD9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725" y="6038850"/>
            <a:ext cx="38512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/>
              <a:t>Быкова Е.В. учитель МОУ «СОШ №6» г.Вольск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Объект 3">
            <a:extLst>
              <a:ext uri="{FF2B5EF4-FFF2-40B4-BE49-F238E27FC236}">
                <a16:creationId xmlns:a16="http://schemas.microsoft.com/office/drawing/2014/main" id="{6F1A7881-4DEE-423A-9843-5E4642111A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Заголовок 6">
            <a:extLst>
              <a:ext uri="{FF2B5EF4-FFF2-40B4-BE49-F238E27FC236}">
                <a16:creationId xmlns:a16="http://schemas.microsoft.com/office/drawing/2014/main" id="{74824413-50B8-4932-9430-D117E0FF9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9100"/>
            <a:ext cx="9144000" cy="1143000"/>
          </a:xfrm>
        </p:spPr>
        <p:txBody>
          <a:bodyPr/>
          <a:lstStyle/>
          <a:p>
            <a:r>
              <a:rPr lang="ru-RU" altLang="ru-RU" sz="2400" b="1" dirty="0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Всероссийский конкурс</a:t>
            </a:r>
            <a:br>
              <a:rPr lang="ru-RU" altLang="ru-RU" sz="2400" b="1" dirty="0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altLang="ru-RU" sz="2400" b="1" dirty="0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«За нравственный подвиг учителя»</a:t>
            </a:r>
          </a:p>
        </p:txBody>
      </p:sp>
      <p:sp>
        <p:nvSpPr>
          <p:cNvPr id="16388" name="TextBox 4">
            <a:extLst>
              <a:ext uri="{FF2B5EF4-FFF2-40B4-BE49-F238E27FC236}">
                <a16:creationId xmlns:a16="http://schemas.microsoft.com/office/drawing/2014/main" id="{C36EFBBA-3AD1-489F-9785-8F6F86F5BF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4438" y="1709738"/>
            <a:ext cx="37099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13343D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13343D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13343D"/>
              </a:solidFill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ru-RU" altLang="ru-RU" sz="1800" b="1">
              <a:solidFill>
                <a:srgbClr val="13343D"/>
              </a:solidFill>
            </a:endParaRPr>
          </a:p>
        </p:txBody>
      </p:sp>
      <p:sp>
        <p:nvSpPr>
          <p:cNvPr id="9" name="Содержимое 8">
            <a:extLst>
              <a:ext uri="{FF2B5EF4-FFF2-40B4-BE49-F238E27FC236}">
                <a16:creationId xmlns:a16="http://schemas.microsoft.com/office/drawing/2014/main" id="{329187EF-58F4-49A3-95BA-E1CCC98FBC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1925" y="1628775"/>
            <a:ext cx="4770438" cy="4591050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ru-RU" sz="2400" b="1" i="1" dirty="0"/>
              <a:t>г.Энгельс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2400" b="1" i="1" dirty="0"/>
              <a:t>2008 г.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2400" dirty="0"/>
              <a:t>Ермакова Л.В., </a:t>
            </a:r>
            <a:r>
              <a:rPr lang="ru-RU" sz="2400" dirty="0" err="1"/>
              <a:t>Небыкова</a:t>
            </a:r>
            <a:r>
              <a:rPr lang="ru-RU" sz="2400" dirty="0"/>
              <a:t> Е.Г., Козлова И.В., Царёва Н.В., Слепухина Т.М., </a:t>
            </a:r>
            <a:r>
              <a:rPr lang="ru-RU" sz="2400" dirty="0" err="1"/>
              <a:t>Полещенко</a:t>
            </a:r>
            <a:r>
              <a:rPr lang="ru-RU" sz="2400" dirty="0"/>
              <a:t> О.Н.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2400" b="1" i="1" dirty="0"/>
              <a:t>2009 г.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2400" dirty="0"/>
              <a:t>Белокопытова И.Ю., Ермакова Л.В.,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2400" dirty="0" err="1"/>
              <a:t>Галичкина</a:t>
            </a:r>
            <a:r>
              <a:rPr lang="ru-RU" sz="2400" dirty="0"/>
              <a:t> И.В.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2400" b="1" i="1" dirty="0"/>
              <a:t>2010 г.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2400" dirty="0" err="1"/>
              <a:t>Небыкова</a:t>
            </a:r>
            <a:r>
              <a:rPr lang="ru-RU" sz="2400" dirty="0"/>
              <a:t> Е.Г.</a:t>
            </a:r>
          </a:p>
          <a:p>
            <a:pPr>
              <a:buFont typeface="Arial" charset="0"/>
              <a:buNone/>
              <a:defRPr/>
            </a:pPr>
            <a:endParaRPr lang="ru-RU" sz="2400" dirty="0"/>
          </a:p>
          <a:p>
            <a:pPr>
              <a:buFont typeface="Arial" charset="0"/>
              <a:buNone/>
              <a:defRPr/>
            </a:pPr>
            <a:endParaRPr lang="ru-RU" dirty="0"/>
          </a:p>
        </p:txBody>
      </p:sp>
      <p:pic>
        <p:nvPicPr>
          <p:cNvPr id="16390" name="Picture 4" descr="IMG_1814">
            <a:extLst>
              <a:ext uri="{FF2B5EF4-FFF2-40B4-BE49-F238E27FC236}">
                <a16:creationId xmlns:a16="http://schemas.microsoft.com/office/drawing/2014/main" id="{59E5B469-6CBD-40CD-BCD0-FDE10725D6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97" t="2638" r="25005" b="16875"/>
          <a:stretch>
            <a:fillRect/>
          </a:stretch>
        </p:blipFill>
        <p:spPr bwMode="auto">
          <a:xfrm>
            <a:off x="5022850" y="1538288"/>
            <a:ext cx="3800475" cy="463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1" name="Прямоугольник 11">
            <a:extLst>
              <a:ext uri="{FF2B5EF4-FFF2-40B4-BE49-F238E27FC236}">
                <a16:creationId xmlns:a16="http://schemas.microsoft.com/office/drawing/2014/main" id="{B844A942-A376-4576-ABBA-F685DCA273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1875" y="6210300"/>
            <a:ext cx="43021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/>
              <a:t>Небыкова Е.Г., учитель МБОУ «СОШ №20» г. Энгельс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1">
            <a:extLst>
              <a:ext uri="{FF2B5EF4-FFF2-40B4-BE49-F238E27FC236}">
                <a16:creationId xmlns:a16="http://schemas.microsoft.com/office/drawing/2014/main" id="{0C2741BF-CBD7-4B05-B136-28D148EF68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6" b="1431"/>
          <a:stretch>
            <a:fillRect/>
          </a:stretch>
        </p:blipFill>
        <p:spPr bwMode="auto">
          <a:xfrm>
            <a:off x="0" y="98425"/>
            <a:ext cx="9144000" cy="6669088"/>
          </a:xfrm>
          <a:prstGeom prst="rect">
            <a:avLst/>
          </a:prstGeom>
          <a:noFill/>
          <a:ln w="57150">
            <a:solidFill>
              <a:srgbClr val="0033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уроки доброты">
            <a:extLst>
              <a:ext uri="{FF2B5EF4-FFF2-40B4-BE49-F238E27FC236}">
                <a16:creationId xmlns:a16="http://schemas.microsoft.com/office/drawing/2014/main" id="{E870035C-AFCD-4DF4-A83B-A60663A63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3" b="12335"/>
          <a:stretch>
            <a:fillRect/>
          </a:stretch>
        </p:blipFill>
        <p:spPr bwMode="auto">
          <a:xfrm>
            <a:off x="0" y="368300"/>
            <a:ext cx="9144000" cy="551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Box 5">
            <a:extLst>
              <a:ext uri="{FF2B5EF4-FFF2-40B4-BE49-F238E27FC236}">
                <a16:creationId xmlns:a16="http://schemas.microsoft.com/office/drawing/2014/main" id="{8FCA2634-98B1-4B9E-BF88-57B53B745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844" y="5949336"/>
            <a:ext cx="50403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Фотоотчет по итогам реализации проекта «Уроки доброты»</a:t>
            </a:r>
            <a:endParaRPr lang="ru-RU" alt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>
            <a:extLst>
              <a:ext uri="{FF2B5EF4-FFF2-40B4-BE49-F238E27FC236}">
                <a16:creationId xmlns:a16="http://schemas.microsoft.com/office/drawing/2014/main" id="{DAD3BB6E-1AD6-48E5-A83C-6F51B1A3E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0"/>
            <a:ext cx="8207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>
            <a:extLst>
              <a:ext uri="{FF2B5EF4-FFF2-40B4-BE49-F238E27FC236}">
                <a16:creationId xmlns:a16="http://schemas.microsoft.com/office/drawing/2014/main" id="{5E7ED511-8952-4E38-A4F2-C561C2CC60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913"/>
            <a:ext cx="9144000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Объект 3">
            <a:extLst>
              <a:ext uri="{FF2B5EF4-FFF2-40B4-BE49-F238E27FC236}">
                <a16:creationId xmlns:a16="http://schemas.microsoft.com/office/drawing/2014/main" id="{DBC047C6-1111-46B8-BD0E-CC36207C30C8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6413"/>
          </a:xfrm>
        </p:spPr>
      </p:pic>
      <p:sp>
        <p:nvSpPr>
          <p:cNvPr id="22531" name="TextBox 4">
            <a:extLst>
              <a:ext uri="{FF2B5EF4-FFF2-40B4-BE49-F238E27FC236}">
                <a16:creationId xmlns:a16="http://schemas.microsoft.com/office/drawing/2014/main" id="{C00D5B26-842F-4843-B697-F3C5DDC120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247650"/>
            <a:ext cx="72009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/>
              <a:t>Проблемы</a:t>
            </a:r>
            <a:endParaRPr lang="ru-RU" altLang="ru-RU" sz="2800" b="1">
              <a:latin typeface="Arial" panose="020B0604020202020204" pitchFamily="34" charset="0"/>
            </a:endParaRPr>
          </a:p>
        </p:txBody>
      </p:sp>
      <p:sp>
        <p:nvSpPr>
          <p:cNvPr id="22532" name="Прямоугольник 5">
            <a:extLst>
              <a:ext uri="{FF2B5EF4-FFF2-40B4-BE49-F238E27FC236}">
                <a16:creationId xmlns:a16="http://schemas.microsoft.com/office/drawing/2014/main" id="{27D784CB-BB23-4F13-A7C5-74644DB71D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313" y="1719263"/>
            <a:ext cx="8551862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altLang="ru-RU" sz="2400" dirty="0">
                <a:latin typeface="Arial" panose="020B0604020202020204" pitchFamily="34" charset="0"/>
              </a:rPr>
              <a:t>Большинство  работ представлено в двух номинациях.</a:t>
            </a: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altLang="ru-RU" sz="2400" dirty="0">
                <a:latin typeface="Arial" panose="020B0604020202020204" pitchFamily="34" charset="0"/>
              </a:rPr>
              <a:t>Недостаточная доказательность базы результативности образовательного процесса; </a:t>
            </a: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altLang="ru-RU" sz="2400" dirty="0">
                <a:latin typeface="Arial" panose="020B0604020202020204" pitchFamily="34" charset="0"/>
              </a:rPr>
              <a:t> Проблемы в общей культуре изложения и оформления работы (механизма реализации представленной работы, либо его описания; визуальных средств </a:t>
            </a:r>
            <a:r>
              <a:rPr lang="ru-RU" altLang="ru-RU" sz="2400" dirty="0" smtClean="0">
                <a:latin typeface="Arial" panose="020B0604020202020204" pitchFamily="34" charset="0"/>
              </a:rPr>
              <a:t>оформления, выводы по итогам работы).</a:t>
            </a:r>
            <a:endParaRPr lang="ru-RU" altLang="ru-RU"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ru-RU" alt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Объект 3">
            <a:extLst>
              <a:ext uri="{FF2B5EF4-FFF2-40B4-BE49-F238E27FC236}">
                <a16:creationId xmlns:a16="http://schemas.microsoft.com/office/drawing/2014/main" id="{DBC047C6-1111-46B8-BD0E-CC36207C30C8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6413"/>
          </a:xfrm>
        </p:spPr>
      </p:pic>
      <p:sp>
        <p:nvSpPr>
          <p:cNvPr id="22531" name="TextBox 4">
            <a:extLst>
              <a:ext uri="{FF2B5EF4-FFF2-40B4-BE49-F238E27FC236}">
                <a16:creationId xmlns:a16="http://schemas.microsoft.com/office/drawing/2014/main" id="{C00D5B26-842F-4843-B697-F3C5DDC120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1532" y="98556"/>
            <a:ext cx="792105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ctr" eaLnBrk="1" hangingPunct="1">
              <a:spcBef>
                <a:spcPct val="0"/>
              </a:spcBef>
              <a:buNone/>
            </a:pPr>
            <a:r>
              <a:rPr lang="ru-RU" altLang="ru-RU" sz="2000" b="1" dirty="0">
                <a:solidFill>
                  <a:srgbClr val="333333"/>
                </a:solidFill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Arial Narrow" panose="020B0606020202030204" pitchFamily="34" charset="0"/>
                <a:cs typeface="Times New Roman" panose="02020603050405020304" pitchFamily="18" charset="0"/>
              </a:rPr>
              <a:t>«Славу, которую Ты дал Мне, Я дал им».</a:t>
            </a:r>
          </a:p>
          <a:p>
            <a:pPr lvl="0" algn="ctr" eaLnBrk="1" hangingPunct="1">
              <a:spcBef>
                <a:spcPct val="0"/>
              </a:spcBef>
              <a:buNone/>
            </a:pPr>
            <a:r>
              <a:rPr lang="ru-RU" altLang="ru-RU" sz="2000" b="1" dirty="0">
                <a:solidFill>
                  <a:srgbClr val="333333"/>
                </a:solidFill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Arial Narrow" panose="020B0606020202030204" pitchFamily="34" charset="0"/>
                <a:cs typeface="Times New Roman" panose="02020603050405020304" pitchFamily="18" charset="0"/>
              </a:rPr>
              <a:t>(святой </a:t>
            </a:r>
            <a:r>
              <a:rPr lang="ru-RU" altLang="ru-RU" sz="2000" b="1" dirty="0" err="1">
                <a:solidFill>
                  <a:srgbClr val="333333"/>
                </a:solidFill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Arial Narrow" panose="020B0606020202030204" pitchFamily="34" charset="0"/>
                <a:cs typeface="Times New Roman" panose="02020603050405020304" pitchFamily="18" charset="0"/>
              </a:rPr>
              <a:t>равноап</a:t>
            </a:r>
            <a:r>
              <a:rPr lang="ru-RU" altLang="ru-RU" sz="2000" b="1" dirty="0">
                <a:solidFill>
                  <a:srgbClr val="333333"/>
                </a:solidFill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Arial Narrow" panose="020B0606020202030204" pitchFamily="34" charset="0"/>
                <a:cs typeface="Times New Roman" panose="02020603050405020304" pitchFamily="18" charset="0"/>
              </a:rPr>
              <a:t>. Николай японский / И.Д. Касаткин)</a:t>
            </a:r>
          </a:p>
          <a:p>
            <a:pPr lvl="0" algn="ctr" eaLnBrk="1" hangingPunct="1">
              <a:spcBef>
                <a:spcPct val="0"/>
              </a:spcBef>
              <a:buNone/>
            </a:pPr>
            <a:r>
              <a:rPr lang="ru-RU" altLang="ru-RU" sz="2000" b="1" dirty="0">
                <a:solidFill>
                  <a:srgbClr val="333333"/>
                </a:solidFill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Arial Narrow" panose="020B0606020202030204" pitchFamily="34" charset="0"/>
                <a:cs typeface="Times New Roman" panose="02020603050405020304" pitchFamily="18" charset="0"/>
              </a:rPr>
              <a:t>1836/1912</a:t>
            </a:r>
          </a:p>
        </p:txBody>
      </p:sp>
      <p:sp>
        <p:nvSpPr>
          <p:cNvPr id="22532" name="Прямоугольник 5">
            <a:extLst>
              <a:ext uri="{FF2B5EF4-FFF2-40B4-BE49-F238E27FC236}">
                <a16:creationId xmlns:a16="http://schemas.microsoft.com/office/drawing/2014/main" id="{27D784CB-BB23-4F13-A7C5-74644DB71D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313" y="1719263"/>
            <a:ext cx="85518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4D4F2B5-9696-4BCE-A69A-14E8E1B8CE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1736" y="1065731"/>
            <a:ext cx="3960528" cy="284438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BF68AF6-3A74-4758-BE2A-621EA4E35BAF}"/>
              </a:ext>
            </a:extLst>
          </p:cNvPr>
          <p:cNvSpPr txBox="1"/>
          <p:nvPr/>
        </p:nvSpPr>
        <p:spPr>
          <a:xfrm>
            <a:off x="251425" y="4149096"/>
            <a:ext cx="8641750" cy="2446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700" b="1" i="1" dirty="0"/>
              <a:t>Учительский труда осмыслялся как служение..</a:t>
            </a:r>
          </a:p>
          <a:p>
            <a:r>
              <a:rPr lang="ru-RU" sz="1700" i="1" dirty="0"/>
              <a:t>Максимум усилий для самообразования. </a:t>
            </a:r>
          </a:p>
          <a:p>
            <a:pPr algn="just"/>
            <a:r>
              <a:rPr lang="ru-RU" sz="1700" i="1" dirty="0"/>
              <a:t>Воспитательная часть. Соберите педагогические сочинения и перечитайте их…</a:t>
            </a:r>
          </a:p>
          <a:p>
            <a:r>
              <a:rPr lang="ru-RU" sz="1700" i="1" dirty="0"/>
              <a:t>Прочитанное постарайтесь проверить на деле.</a:t>
            </a:r>
          </a:p>
          <a:p>
            <a:pPr algn="just"/>
            <a:r>
              <a:rPr lang="ru-RU" sz="1700" i="1" dirty="0"/>
              <a:t>Восприятие чужих идей педагогом должно обязательно сочетаться с их творческим переосмыслением, приспособлением для конкретных задач. </a:t>
            </a:r>
            <a:r>
              <a:rPr lang="ru-RU" sz="1700" b="1" i="1" dirty="0"/>
              <a:t>Что пройдет </a:t>
            </a:r>
            <a:br>
              <a:rPr lang="ru-RU" sz="1700" b="1" i="1" dirty="0"/>
            </a:br>
            <a:r>
              <a:rPr lang="ru-RU" sz="1700" b="1" i="1" dirty="0"/>
              <a:t>чрез лабораторию Вашего ума и сердца и будет ассимилировано с Вашим собственным образом мыслей и чувств, тут уже будет Ваше собственное, родное…</a:t>
            </a:r>
          </a:p>
          <a:p>
            <a:pPr algn="r"/>
            <a:r>
              <a:rPr lang="ru-RU" sz="1700" b="1" dirty="0"/>
              <a:t>Из письма святителя Николая Японского к княгине А.Н. Голицыной</a:t>
            </a:r>
          </a:p>
        </p:txBody>
      </p:sp>
    </p:spTree>
    <p:extLst>
      <p:ext uri="{BB962C8B-B14F-4D97-AF65-F5344CB8AC3E}">
        <p14:creationId xmlns:p14="http://schemas.microsoft.com/office/powerpoint/2010/main" val="401319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Объект 3">
            <a:extLst>
              <a:ext uri="{FF2B5EF4-FFF2-40B4-BE49-F238E27FC236}">
                <a16:creationId xmlns:a16="http://schemas.microsoft.com/office/drawing/2014/main" id="{DBC047C6-1111-46B8-BD0E-CC36207C30C8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98556"/>
            <a:ext cx="9144000" cy="6856413"/>
          </a:xfrm>
        </p:spPr>
      </p:pic>
      <p:sp>
        <p:nvSpPr>
          <p:cNvPr id="22531" name="TextBox 4">
            <a:extLst>
              <a:ext uri="{FF2B5EF4-FFF2-40B4-BE49-F238E27FC236}">
                <a16:creationId xmlns:a16="http://schemas.microsoft.com/office/drawing/2014/main" id="{C00D5B26-842F-4843-B697-F3C5DDC120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2197" y="469729"/>
            <a:ext cx="72009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2800" b="1" dirty="0">
                <a:solidFill>
                  <a:srgbClr val="333333"/>
                </a:solidFill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 личном подвиге педагога </a:t>
            </a:r>
            <a:endParaRPr lang="ru-RU" altLang="ru-RU" sz="2800" b="1" dirty="0">
              <a:effectLst>
                <a:glow rad="101600">
                  <a:schemeClr val="bg2">
                    <a:alpha val="60000"/>
                  </a:schemeClr>
                </a:glow>
              </a:effectLst>
              <a:latin typeface="Arial Narrow" panose="020B0606020202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B20782-8D06-4A5B-8425-6D2BA75D220D}"/>
              </a:ext>
            </a:extLst>
          </p:cNvPr>
          <p:cNvSpPr txBox="1"/>
          <p:nvPr/>
        </p:nvSpPr>
        <p:spPr>
          <a:xfrm>
            <a:off x="4236674" y="1898796"/>
            <a:ext cx="4770635" cy="29392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600" b="1" dirty="0">
                <a:solidFill>
                  <a:srgbClr val="333333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«Нужен личный подвиг, бесконечно тяжкий, до смешного скромный — и потому великий».</a:t>
            </a:r>
            <a:endParaRPr lang="ru-RU" sz="2600" b="1" dirty="0">
              <a:solidFill>
                <a:srgbClr val="333333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500" b="1" dirty="0">
              <a:solidFill>
                <a:srgbClr val="333333"/>
              </a:solidFill>
              <a:effectLst>
                <a:glow rad="101600">
                  <a:schemeClr val="bg2">
                    <a:alpha val="60000"/>
                  </a:schemeClr>
                </a:glow>
              </a:effectLst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ru-RU" sz="2300" b="1" dirty="0">
                <a:solidFill>
                  <a:srgbClr val="333333"/>
                </a:solidFill>
                <a:latin typeface="Arial Narrow" panose="020B0606020202030204" pitchFamily="34" charset="0"/>
              </a:rPr>
              <a:t>Рачинский Сергей Александрович (1833-1902 гг.)</a:t>
            </a:r>
          </a:p>
          <a:p>
            <a:pPr algn="r">
              <a:spcAft>
                <a:spcPts val="0"/>
              </a:spcAft>
            </a:pPr>
            <a:r>
              <a:rPr lang="ru-RU" sz="2300" b="1" i="0" dirty="0">
                <a:solidFill>
                  <a:srgbClr val="333333"/>
                </a:solidFill>
                <a:effectLst/>
                <a:latin typeface="Arial Narrow" panose="020B0606020202030204" pitchFamily="34" charset="0"/>
              </a:rPr>
              <a:t>ученый, православный </a:t>
            </a:r>
            <a:br>
              <a:rPr lang="ru-RU" sz="2300" b="1" i="0" dirty="0">
                <a:solidFill>
                  <a:srgbClr val="333333"/>
                </a:solidFill>
                <a:effectLst/>
                <a:latin typeface="Arial Narrow" panose="020B0606020202030204" pitchFamily="34" charset="0"/>
              </a:rPr>
            </a:br>
            <a:r>
              <a:rPr lang="ru-RU" sz="2300" b="1" i="0" dirty="0">
                <a:solidFill>
                  <a:srgbClr val="333333"/>
                </a:solidFill>
                <a:effectLst/>
                <a:latin typeface="Arial Narrow" panose="020B0606020202030204" pitchFamily="34" charset="0"/>
              </a:rPr>
              <a:t>педагог и миссионер.</a:t>
            </a:r>
            <a:endParaRPr lang="ru-RU" sz="2300" b="1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137844-C807-41C3-AA45-E410C33AFC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62" y="1567720"/>
            <a:ext cx="4043241" cy="407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98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Объект 3">
            <a:extLst>
              <a:ext uri="{FF2B5EF4-FFF2-40B4-BE49-F238E27FC236}">
                <a16:creationId xmlns:a16="http://schemas.microsoft.com/office/drawing/2014/main" id="{DBC047C6-1111-46B8-BD0E-CC36207C30C8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96" y="1587"/>
            <a:ext cx="9144000" cy="6856413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DF9B76-EFD2-4CBF-B620-9C8E58D1F5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12" y="1178700"/>
            <a:ext cx="8892576" cy="500729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4A9746D-7132-4299-8D39-E72D21EA7831}"/>
              </a:ext>
            </a:extLst>
          </p:cNvPr>
          <p:cNvSpPr txBox="1"/>
          <p:nvPr/>
        </p:nvSpPr>
        <p:spPr>
          <a:xfrm>
            <a:off x="1241556" y="1"/>
            <a:ext cx="76510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mo"/>
              </a:rPr>
              <a:t>Конкурс «За нравственный подвиг учителя»: документы, результаты конкурса, контакты. </a:t>
            </a:r>
          </a:p>
          <a:p>
            <a:pPr algn="l"/>
            <a:r>
              <a:rPr lang="ru-RU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mo"/>
              </a:rPr>
              <a:t>Форма для регистрации участников: http://konkurs.podvig-uchitelya.ru/ </a:t>
            </a:r>
          </a:p>
        </p:txBody>
      </p:sp>
    </p:spTree>
    <p:extLst>
      <p:ext uri="{BB962C8B-B14F-4D97-AF65-F5344CB8AC3E}">
        <p14:creationId xmlns:p14="http://schemas.microsoft.com/office/powerpoint/2010/main" val="362475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Объект 3">
            <a:extLst>
              <a:ext uri="{FF2B5EF4-FFF2-40B4-BE49-F238E27FC236}">
                <a16:creationId xmlns:a16="http://schemas.microsoft.com/office/drawing/2014/main" id="{CE7EE1F0-59E4-46C8-BED0-0F96278394BD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350"/>
            <a:ext cx="9144000" cy="6856413"/>
          </a:xfrm>
        </p:spPr>
      </p:pic>
      <p:sp>
        <p:nvSpPr>
          <p:cNvPr id="5123" name="TextBox 4">
            <a:extLst>
              <a:ext uri="{FF2B5EF4-FFF2-40B4-BE49-F238E27FC236}">
                <a16:creationId xmlns:a16="http://schemas.microsoft.com/office/drawing/2014/main" id="{6F235A73-3B52-4C3C-8460-3901353D0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7421" y="433387"/>
            <a:ext cx="770514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None/>
              <a:defRPr/>
            </a:pPr>
            <a:r>
              <a:rPr lang="ru-RU" sz="2000" b="1" dirty="0">
                <a:latin typeface="Arial" panose="020B0604020202020204" pitchFamily="34" charset="0"/>
              </a:rPr>
              <a:t>Всероссийский конкурс в области педагогики, работы с детьми и молодежью до 20 лет «За нравственный подвиг учителя» </a:t>
            </a:r>
            <a:r>
              <a:rPr lang="ru-RU" altLang="ru-RU" sz="2000" b="1" dirty="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5124" name="TextBox 4">
            <a:extLst>
              <a:ext uri="{FF2B5EF4-FFF2-40B4-BE49-F238E27FC236}">
                <a16:creationId xmlns:a16="http://schemas.microsoft.com/office/drawing/2014/main" id="{6BCD397C-06C1-41D2-89DF-9802762ED1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4438" y="1709738"/>
            <a:ext cx="37099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13343D"/>
              </a:solidFill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ru-RU" altLang="ru-RU" sz="1800" b="1">
              <a:solidFill>
                <a:srgbClr val="13343D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287411-5D0C-44DD-AF13-0CE2A23BB12A}"/>
              </a:ext>
            </a:extLst>
          </p:cNvPr>
          <p:cNvSpPr txBox="1"/>
          <p:nvPr/>
        </p:nvSpPr>
        <p:spPr>
          <a:xfrm>
            <a:off x="251424" y="1358724"/>
            <a:ext cx="8551141" cy="55045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ru-RU" sz="2000" dirty="0">
                <a:latin typeface="Arial" panose="020B0604020202020204" pitchFamily="34" charset="0"/>
              </a:rPr>
              <a:t>Проводится Министерством просвещения Российской Федерации и Синодальным отделом религиозного образования и катехизации при поддержке аппарата Полномочного представителя Президента в каждом федеральном округе. </a:t>
            </a:r>
          </a:p>
          <a:p>
            <a:pPr algn="just" eaLnBrk="1" hangingPunct="1">
              <a:defRPr/>
            </a:pPr>
            <a:r>
              <a:rPr lang="ru-RU" sz="2000" b="1" dirty="0">
                <a:latin typeface="Arial" panose="020B0604020202020204" pitchFamily="34" charset="0"/>
              </a:rPr>
              <a:t>Участники:</a:t>
            </a:r>
          </a:p>
          <a:p>
            <a:pPr algn="just" eaLnBrk="1" hangingPunct="1">
              <a:defRPr/>
            </a:pPr>
            <a:r>
              <a:rPr lang="ru-RU" sz="2000" dirty="0">
                <a:latin typeface="Arial" panose="020B0604020202020204" pitchFamily="34" charset="0"/>
              </a:rPr>
              <a:t>представители всех типов существующих в России учебных заведений:</a:t>
            </a:r>
          </a:p>
          <a:p>
            <a:pPr algn="just" eaLnBrk="1" hangingPunct="1">
              <a:defRPr/>
            </a:pPr>
            <a:r>
              <a:rPr lang="ru-RU" sz="2000" dirty="0">
                <a:latin typeface="Arial" panose="020B0604020202020204" pitchFamily="34" charset="0"/>
              </a:rPr>
              <a:t> - педагоги общеобразовательных, православных школ, гимназий и лицеев, школ с этнокультурным компонентом, музыкальных школ и домов детского творчества;</a:t>
            </a:r>
          </a:p>
          <a:p>
            <a:pPr algn="just" eaLnBrk="1" hangingPunct="1">
              <a:defRPr/>
            </a:pPr>
            <a:r>
              <a:rPr lang="ru-RU" sz="2000" dirty="0">
                <a:latin typeface="Arial" panose="020B0604020202020204" pitchFamily="34" charset="0"/>
              </a:rPr>
              <a:t>- преподаватели институтов повышения квалификации учителей </a:t>
            </a:r>
          </a:p>
          <a:p>
            <a:pPr algn="just" eaLnBrk="1" hangingPunct="1">
              <a:defRPr/>
            </a:pPr>
            <a:r>
              <a:rPr lang="ru-RU" sz="2000" dirty="0">
                <a:latin typeface="Arial" panose="020B0604020202020204" pitchFamily="34" charset="0"/>
              </a:rPr>
              <a:t>- педагоги высшей школы. </a:t>
            </a:r>
          </a:p>
          <a:p>
            <a:pPr algn="just" eaLnBrk="1" hangingPunct="1">
              <a:defRPr/>
            </a:pPr>
            <a:r>
              <a:rPr lang="ru-RU" sz="2000" b="1" dirty="0">
                <a:latin typeface="Arial" panose="020B0604020202020204" pitchFamily="34" charset="0"/>
              </a:rPr>
              <a:t>Значимость конкурса: </a:t>
            </a:r>
            <a:r>
              <a:rPr lang="ru-RU" sz="2000" dirty="0">
                <a:latin typeface="Arial" panose="020B0604020202020204" pitchFamily="34" charset="0"/>
              </a:rPr>
              <a:t>содержится богатый опыт педагогической практики в области духовно-просветительского и гражданско-патриотического воспитания детей и молодежи, приобщения подрастающего поколения к наследию мировой художественной культуры, отечественной истории.</a:t>
            </a:r>
          </a:p>
        </p:txBody>
      </p:sp>
    </p:spTree>
    <p:extLst>
      <p:ext uri="{BB962C8B-B14F-4D97-AF65-F5344CB8AC3E}">
        <p14:creationId xmlns:p14="http://schemas.microsoft.com/office/powerpoint/2010/main" val="52572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4A9746D-7132-4299-8D39-E72D21EA7831}"/>
              </a:ext>
            </a:extLst>
          </p:cNvPr>
          <p:cNvSpPr txBox="1"/>
          <p:nvPr/>
        </p:nvSpPr>
        <p:spPr>
          <a:xfrm>
            <a:off x="1241556" y="1"/>
            <a:ext cx="76510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mo"/>
              </a:rPr>
              <a:t>Конкурс «За нравственный подвиг учителя»: документы, результаты конкурса, контакты. </a:t>
            </a:r>
          </a:p>
          <a:p>
            <a:pPr algn="l"/>
            <a:r>
              <a:rPr lang="ru-RU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mo"/>
              </a:rPr>
              <a:t>Форма для регистрации участников: http://konkurs.podvig-uchitelya.ru/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5908DA-4D5B-48F3-835F-E586D6F319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3331"/>
            <a:ext cx="9174628" cy="595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08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4A9746D-7132-4299-8D39-E72D21EA7831}"/>
              </a:ext>
            </a:extLst>
          </p:cNvPr>
          <p:cNvSpPr txBox="1"/>
          <p:nvPr/>
        </p:nvSpPr>
        <p:spPr>
          <a:xfrm>
            <a:off x="1241556" y="1"/>
            <a:ext cx="76510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mo"/>
              </a:rPr>
              <a:t>Конкурс «За нравственный подвиг учителя»: документы, результаты конкурса, контакты. </a:t>
            </a:r>
          </a:p>
          <a:p>
            <a:pPr algn="l"/>
            <a:r>
              <a:rPr lang="ru-RU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mo"/>
              </a:rPr>
              <a:t>Форма для регистрации участников: http://konkurs.podvig-uchitelya.ru/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80D5B33-2DE2-42BA-8573-A693EB2BFF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923331"/>
            <a:ext cx="9143998" cy="5934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20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4A9746D-7132-4299-8D39-E72D21EA7831}"/>
              </a:ext>
            </a:extLst>
          </p:cNvPr>
          <p:cNvSpPr txBox="1"/>
          <p:nvPr/>
        </p:nvSpPr>
        <p:spPr>
          <a:xfrm>
            <a:off x="1241556" y="1"/>
            <a:ext cx="76510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mo"/>
              </a:rPr>
              <a:t>Конкурс «За нравственный подвиг учителя»: документы, результаты конкурса, контакты. </a:t>
            </a:r>
          </a:p>
          <a:p>
            <a:pPr algn="l"/>
            <a:r>
              <a:rPr lang="ru-RU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mo"/>
              </a:rPr>
              <a:t>Форма для регистрации участников: http://konkurs.podvig-uchitelya.ru/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2EB86D-87F2-4BF7-AEE4-BC5E5608A5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2" y="1088688"/>
            <a:ext cx="9132957" cy="572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91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Рисунок 1">
            <a:extLst>
              <a:ext uri="{FF2B5EF4-FFF2-40B4-BE49-F238E27FC236}">
                <a16:creationId xmlns:a16="http://schemas.microsoft.com/office/drawing/2014/main" id="{A7E42845-28DB-47F9-A0A4-03E3874D12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2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Прямоугольник 3">
            <a:extLst>
              <a:ext uri="{FF2B5EF4-FFF2-40B4-BE49-F238E27FC236}">
                <a16:creationId xmlns:a16="http://schemas.microsoft.com/office/drawing/2014/main" id="{B4AC3A56-FC5C-4ED0-95C2-26CD141E5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4689475"/>
            <a:ext cx="6913562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b="1">
                <a:solidFill>
                  <a:srgbClr val="31859C"/>
                </a:solidFill>
              </a:rPr>
              <a:t>Аристархова Е.В.</a:t>
            </a:r>
          </a:p>
          <a:p>
            <a:pPr algn="just" eaLnBrk="1" hangingPunct="1"/>
            <a:r>
              <a:rPr lang="ru-RU" altLang="ru-RU" sz="2400" b="1">
                <a:solidFill>
                  <a:srgbClr val="31859C"/>
                </a:solidFill>
              </a:rPr>
              <a:t>Ведущий методист ОРОИК Саратовской епархии по вопросам преподавания предмета «Основ православной культуры»</a:t>
            </a:r>
          </a:p>
        </p:txBody>
      </p:sp>
      <p:sp>
        <p:nvSpPr>
          <p:cNvPr id="24581" name="TextBox 5">
            <a:extLst>
              <a:ext uri="{FF2B5EF4-FFF2-40B4-BE49-F238E27FC236}">
                <a16:creationId xmlns:a16="http://schemas.microsoft.com/office/drawing/2014/main" id="{86A09FCC-D156-4D32-92F1-540461C99C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3963" y="260350"/>
            <a:ext cx="36369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0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659116-BBB3-459E-97B0-ADEF3ADEF56B}"/>
              </a:ext>
            </a:extLst>
          </p:cNvPr>
          <p:cNvSpPr txBox="1"/>
          <p:nvPr/>
        </p:nvSpPr>
        <p:spPr>
          <a:xfrm>
            <a:off x="1331568" y="660400"/>
            <a:ext cx="639085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200" b="1" dirty="0">
                <a:effectLst>
                  <a:glow rad="101600">
                    <a:schemeClr val="bg2">
                      <a:alpha val="60000"/>
                    </a:schemeClr>
                  </a:glow>
                  <a:outerShdw blurRad="50800" dist="50800" dir="5400000" algn="ctr" rotWithShape="0">
                    <a:schemeClr val="bg1"/>
                  </a:outerShdw>
                </a:effectLst>
              </a:rPr>
              <a:t>«Профессиональный рост учителя через участие во  Всероссийском конкурсе в области педагогики, работы с детьми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200" b="1" dirty="0">
                <a:effectLst>
                  <a:glow rad="101600">
                    <a:schemeClr val="bg2">
                      <a:alpha val="60000"/>
                    </a:schemeClr>
                  </a:glow>
                  <a:outerShdw blurRad="50800" dist="50800" dir="5400000" algn="ctr" rotWithShape="0">
                    <a:schemeClr val="bg1"/>
                  </a:outerShdw>
                </a:effectLst>
              </a:rPr>
              <a:t>и молодежью до 20 лет «За нравственный подвиг учителя»</a:t>
            </a:r>
            <a:endParaRPr lang="ru-RU" altLang="ru-RU" sz="3200" dirty="0">
              <a:effectLst>
                <a:glow rad="101600">
                  <a:schemeClr val="bg2">
                    <a:alpha val="60000"/>
                  </a:schemeClr>
                </a:glow>
                <a:outerShdw blurRad="50800" dist="50800" dir="5400000" algn="ctr" rotWithShape="0">
                  <a:schemeClr val="bg1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Объект 3">
            <a:extLst>
              <a:ext uri="{FF2B5EF4-FFF2-40B4-BE49-F238E27FC236}">
                <a16:creationId xmlns:a16="http://schemas.microsoft.com/office/drawing/2014/main" id="{CE7EE1F0-59E4-46C8-BED0-0F96278394BD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350"/>
            <a:ext cx="9144000" cy="6856413"/>
          </a:xfrm>
        </p:spPr>
      </p:pic>
      <p:sp>
        <p:nvSpPr>
          <p:cNvPr id="5123" name="TextBox 4">
            <a:extLst>
              <a:ext uri="{FF2B5EF4-FFF2-40B4-BE49-F238E27FC236}">
                <a16:creationId xmlns:a16="http://schemas.microsoft.com/office/drawing/2014/main" id="{6F235A73-3B52-4C3C-8460-3901353D0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458604"/>
            <a:ext cx="6949154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Arial" panose="020B0604020202020204" pitchFamily="34" charset="0"/>
              </a:rPr>
              <a:t>Вопросы </a:t>
            </a:r>
          </a:p>
        </p:txBody>
      </p:sp>
      <p:sp>
        <p:nvSpPr>
          <p:cNvPr id="5124" name="TextBox 4">
            <a:extLst>
              <a:ext uri="{FF2B5EF4-FFF2-40B4-BE49-F238E27FC236}">
                <a16:creationId xmlns:a16="http://schemas.microsoft.com/office/drawing/2014/main" id="{6BCD397C-06C1-41D2-89DF-9802762ED1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4438" y="1709738"/>
            <a:ext cx="37099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13343D"/>
              </a:solidFill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ru-RU" altLang="ru-RU" sz="1800" b="1">
              <a:solidFill>
                <a:srgbClr val="13343D"/>
              </a:solidFill>
            </a:endParaRPr>
          </a:p>
        </p:txBody>
      </p:sp>
      <p:sp>
        <p:nvSpPr>
          <p:cNvPr id="4101" name="Прямоугольник 5">
            <a:extLst>
              <a:ext uri="{FF2B5EF4-FFF2-40B4-BE49-F238E27FC236}">
                <a16:creationId xmlns:a16="http://schemas.microsoft.com/office/drawing/2014/main" id="{3B885613-C8B9-467A-B6BD-C7ADB8B10E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918" y="1166812"/>
            <a:ext cx="7650163" cy="378565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endParaRPr lang="ru-RU" altLang="ru-RU" sz="2400" dirty="0">
              <a:latin typeface="+mn-lt"/>
            </a:endParaRPr>
          </a:p>
          <a:p>
            <a:pPr algn="just" eaLnBrk="1" hangingPunct="1">
              <a:spcBef>
                <a:spcPct val="0"/>
              </a:spcBef>
              <a:buNone/>
              <a:defRPr/>
            </a:pPr>
            <a:r>
              <a:rPr lang="ru-RU" altLang="ru-RU" sz="2400" dirty="0">
                <a:latin typeface="+mn-lt"/>
              </a:rPr>
              <a:t>1. </a:t>
            </a:r>
            <a:r>
              <a:rPr lang="ru-RU" altLang="ru-RU" sz="2400" dirty="0" smtClean="0">
                <a:latin typeface="Arial" panose="020B0604020202020204" pitchFamily="34" charset="0"/>
              </a:rPr>
              <a:t>Показать </a:t>
            </a:r>
            <a:r>
              <a:rPr lang="ru-RU" altLang="ru-RU" sz="2400" dirty="0">
                <a:latin typeface="Arial" panose="020B0604020202020204" pitchFamily="34" charset="0"/>
              </a:rPr>
              <a:t>для учителей </a:t>
            </a:r>
            <a:r>
              <a:rPr lang="ru-RU" altLang="ru-RU" sz="2400" dirty="0" smtClean="0">
                <a:latin typeface="Arial" panose="020B0604020202020204" pitchFamily="34" charset="0"/>
              </a:rPr>
              <a:t>г. Саратова и Саратовской </a:t>
            </a:r>
            <a:r>
              <a:rPr lang="ru-RU" altLang="ru-RU" sz="2400" dirty="0" err="1" smtClean="0">
                <a:latin typeface="Arial" panose="020B0604020202020204" pitchFamily="34" charset="0"/>
              </a:rPr>
              <a:t>облати</a:t>
            </a:r>
            <a:r>
              <a:rPr lang="ru-RU" altLang="ru-RU" sz="2400" dirty="0" smtClean="0">
                <a:latin typeface="Arial" panose="020B0604020202020204" pitchFamily="34" charset="0"/>
              </a:rPr>
              <a:t> значимость Всероссийского </a:t>
            </a:r>
            <a:r>
              <a:rPr lang="ru-RU" altLang="ru-RU" sz="2400" dirty="0">
                <a:latin typeface="Arial" panose="020B0604020202020204" pitchFamily="34" charset="0"/>
              </a:rPr>
              <a:t>конкурса «За нравственный подвиг учителя», проведенного в 2025 </a:t>
            </a:r>
            <a:r>
              <a:rPr lang="ru-RU" altLang="ru-RU" sz="2400" dirty="0" smtClean="0">
                <a:latin typeface="Arial" panose="020B0604020202020204" pitchFamily="34" charset="0"/>
              </a:rPr>
              <a:t>году</a:t>
            </a:r>
            <a:r>
              <a:rPr lang="ru-RU" altLang="ru-RU" sz="24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ru-RU" altLang="ru-RU" sz="2400" dirty="0">
                <a:solidFill>
                  <a:prstClr val="black"/>
                </a:solidFill>
                <a:latin typeface="Arial" panose="020B0604020202020204" pitchFamily="34" charset="0"/>
              </a:rPr>
              <a:t>и </a:t>
            </a:r>
            <a:r>
              <a:rPr lang="ru-RU" altLang="ru-RU" sz="2400" dirty="0" smtClean="0">
                <a:solidFill>
                  <a:prstClr val="black"/>
                </a:solidFill>
                <a:latin typeface="Arial" panose="020B0604020202020204" pitchFamily="34" charset="0"/>
              </a:rPr>
              <a:t>подвести итоги </a:t>
            </a:r>
            <a:r>
              <a:rPr lang="ru-RU" altLang="ru-RU" sz="2400" dirty="0">
                <a:solidFill>
                  <a:prstClr val="black"/>
                </a:solidFill>
                <a:latin typeface="Arial" panose="020B0604020202020204" pitchFamily="34" charset="0"/>
              </a:rPr>
              <a:t>регионального </a:t>
            </a:r>
            <a:r>
              <a:rPr lang="ru-RU" altLang="ru-RU" sz="2400" dirty="0" smtClean="0">
                <a:solidFill>
                  <a:prstClr val="black"/>
                </a:solidFill>
                <a:latin typeface="Arial" panose="020B0604020202020204" pitchFamily="34" charset="0"/>
              </a:rPr>
              <a:t>этапа. </a:t>
            </a:r>
            <a:endParaRPr lang="ru-RU" sz="2400" dirty="0"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sz="2400" dirty="0">
                <a:latin typeface="Arial" panose="020B0604020202020204" pitchFamily="34" charset="0"/>
              </a:rPr>
              <a:t>2. Обозначить проблемы, касающиеся:</a:t>
            </a:r>
          </a:p>
          <a:p>
            <a:pPr marL="342900" indent="-342900" algn="just" eaLnBrk="1" hangingPunct="1">
              <a:spcBef>
                <a:spcPct val="0"/>
              </a:spcBef>
              <a:defRPr/>
            </a:pPr>
            <a:r>
              <a:rPr lang="ru-RU" sz="2400" dirty="0">
                <a:latin typeface="Arial" panose="020B0604020202020204" pitchFamily="34" charset="0"/>
              </a:rPr>
              <a:t> организации участия педагогов в региональном этапе конкурса;</a:t>
            </a:r>
          </a:p>
          <a:p>
            <a:pPr marL="342900" indent="-342900" algn="just" eaLnBrk="1" hangingPunct="1">
              <a:spcBef>
                <a:spcPct val="0"/>
              </a:spcBef>
              <a:defRPr/>
            </a:pPr>
            <a:r>
              <a:rPr lang="ru-RU" sz="2400" dirty="0">
                <a:latin typeface="Arial" panose="020B0604020202020204" pitchFamily="34" charset="0"/>
              </a:rPr>
              <a:t>содержательной части конкурсных работ;</a:t>
            </a:r>
          </a:p>
          <a:p>
            <a:pPr marL="342900" indent="-342900" algn="just" eaLnBrk="1" hangingPunct="1">
              <a:spcBef>
                <a:spcPct val="0"/>
              </a:spcBef>
              <a:defRPr/>
            </a:pPr>
            <a:r>
              <a:rPr lang="ru-RU" sz="2400" dirty="0">
                <a:latin typeface="Arial" panose="020B0604020202020204" pitchFamily="34" charset="0"/>
              </a:rPr>
              <a:t>оформления работ.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Объект 3">
            <a:extLst>
              <a:ext uri="{FF2B5EF4-FFF2-40B4-BE49-F238E27FC236}">
                <a16:creationId xmlns:a16="http://schemas.microsoft.com/office/drawing/2014/main" id="{FF9DA777-6A3C-44CF-8C7B-382277FD2A18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350"/>
            <a:ext cx="9144000" cy="6856413"/>
          </a:xfrm>
        </p:spPr>
      </p:pic>
      <p:sp>
        <p:nvSpPr>
          <p:cNvPr id="7171" name="TextBox 4">
            <a:extLst>
              <a:ext uri="{FF2B5EF4-FFF2-40B4-BE49-F238E27FC236}">
                <a16:creationId xmlns:a16="http://schemas.microsoft.com/office/drawing/2014/main" id="{60F5A6FB-0B36-4AB8-B282-18DCECDD18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1556" y="457994"/>
            <a:ext cx="6337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Arial" panose="020B0604020202020204" pitchFamily="34" charset="0"/>
              </a:rPr>
              <a:t>Материалы</a:t>
            </a:r>
          </a:p>
        </p:txBody>
      </p:sp>
      <p:pic>
        <p:nvPicPr>
          <p:cNvPr id="7172" name="Picture 2" descr="C:\Users\Aristarhovae\Pictures\ОРКСЭ.JPG">
            <a:extLst>
              <a:ext uri="{FF2B5EF4-FFF2-40B4-BE49-F238E27FC236}">
                <a16:creationId xmlns:a16="http://schemas.microsoft.com/office/drawing/2014/main" id="{6532C1E9-DE03-44BC-8765-509C75731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1" t="9039" r="20000" b="3909"/>
          <a:stretch>
            <a:fillRect/>
          </a:stretch>
        </p:blipFill>
        <p:spPr bwMode="auto">
          <a:xfrm>
            <a:off x="409575" y="1709738"/>
            <a:ext cx="3800475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Box 5">
            <a:extLst>
              <a:ext uri="{FF2B5EF4-FFF2-40B4-BE49-F238E27FC236}">
                <a16:creationId xmlns:a16="http://schemas.microsoft.com/office/drawing/2014/main" id="{F065CF62-E2D6-4FB1-93C5-601153ACFE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1174" y="1709738"/>
            <a:ext cx="4431701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 Narrow" panose="020B0606020202030204" pitchFamily="34" charset="0"/>
              </a:rPr>
              <a:t>Статистические данные по итогам регионального этапа Всероссийского конкурса «За нравственный подвиг учителя» и содержание работ, поданных на конкурс;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 Narrow" panose="020B0606020202030204" pitchFamily="34" charset="0"/>
              </a:rPr>
              <a:t>Положение о Конкурсе.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u-RU" altLang="ru-RU" sz="1800" b="1" dirty="0"/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u-RU" altLang="ru-RU" sz="1800" b="1" dirty="0">
              <a:solidFill>
                <a:srgbClr val="13343D"/>
              </a:solidFill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u-RU" altLang="ru-RU" sz="1800" b="1" dirty="0">
              <a:solidFill>
                <a:srgbClr val="13343D"/>
              </a:solidFill>
            </a:endParaRPr>
          </a:p>
          <a:p>
            <a:pPr lvl="1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ru-RU" altLang="ru-RU" sz="1800" b="1" dirty="0">
              <a:solidFill>
                <a:srgbClr val="13343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Объект 3">
            <a:extLst>
              <a:ext uri="{FF2B5EF4-FFF2-40B4-BE49-F238E27FC236}">
                <a16:creationId xmlns:a16="http://schemas.microsoft.com/office/drawing/2014/main" id="{968276FA-49CB-4E0C-BC91-1FE683B1A540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588"/>
            <a:ext cx="9144000" cy="6856412"/>
          </a:xfrm>
        </p:spPr>
      </p:pic>
      <p:sp>
        <p:nvSpPr>
          <p:cNvPr id="8195" name="TextBox 4">
            <a:extLst>
              <a:ext uri="{FF2B5EF4-FFF2-40B4-BE49-F238E27FC236}">
                <a16:creationId xmlns:a16="http://schemas.microsoft.com/office/drawing/2014/main" id="{09C1CE5C-0677-46F2-9F2C-AEEF9ABEC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569" y="236538"/>
            <a:ext cx="7380983" cy="892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Участники регионального этапа Конкурса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2025 г.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196" name="Прямоугольник 5">
            <a:extLst>
              <a:ext uri="{FF2B5EF4-FFF2-40B4-BE49-F238E27FC236}">
                <a16:creationId xmlns:a16="http://schemas.microsoft.com/office/drawing/2014/main" id="{7EB2D2E6-08DE-4571-9DB7-4888DFCA21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313" y="1719263"/>
            <a:ext cx="85518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ru-RU" altLang="ru-RU" sz="2400"/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ru-RU" altLang="ru-RU" sz="2400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E436B7A4-7B04-486F-879B-8C6FBD2BCE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9166829"/>
              </p:ext>
            </p:extLst>
          </p:nvPr>
        </p:nvGraphicFramePr>
        <p:xfrm>
          <a:off x="431448" y="1448736"/>
          <a:ext cx="8461726" cy="44105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57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47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5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56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89212">
                <a:tc>
                  <a:txBody>
                    <a:bodyPr/>
                    <a:lstStyle/>
                    <a:p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Балаковская епархия </a:t>
                      </a:r>
                    </a:p>
                  </a:txBody>
                  <a:tcPr marL="91446" marR="91446" marT="45721" marB="45721"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Балашовская</a:t>
                      </a: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епархия</a:t>
                      </a:r>
                    </a:p>
                  </a:txBody>
                  <a:tcPr marL="91446" marR="91446" marT="45721" marB="45721"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Покровская епархия</a:t>
                      </a:r>
                    </a:p>
                  </a:txBody>
                  <a:tcPr marL="91446" marR="91446" marT="45721" marB="45721"/>
                </a:tc>
                <a:tc>
                  <a:txBody>
                    <a:bodyPr/>
                    <a:lstStyle/>
                    <a:p>
                      <a:r>
                        <a:rPr lang="ru-RU" sz="1800" dirty="0" err="1">
                          <a:effectLst>
                            <a:outerShdw blurRad="63500" sx="102000" sy="102000" algn="c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Саратовска</a:t>
                      </a:r>
                      <a:r>
                        <a:rPr lang="ru-RU" sz="1800" dirty="0">
                          <a:effectLst>
                            <a:outerShdw blurRad="63500" sx="102000" sy="102000" algn="c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епархия</a:t>
                      </a:r>
                    </a:p>
                    <a:p>
                      <a:endParaRPr lang="ru-RU" sz="1800" dirty="0"/>
                    </a:p>
                    <a:p>
                      <a:endParaRPr lang="ru-RU" sz="1800" dirty="0"/>
                    </a:p>
                  </a:txBody>
                  <a:tcPr marL="91446" marR="91446" marT="45721" marB="457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408"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5/6</a:t>
                      </a:r>
                      <a:endParaRPr lang="ru-RU" sz="1800" dirty="0"/>
                    </a:p>
                  </a:txBody>
                  <a:tcPr marL="91446" marR="91446" marT="45721" marB="45721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2/2</a:t>
                      </a:r>
                    </a:p>
                  </a:txBody>
                  <a:tcPr marL="91446" marR="91446" marT="45721" marB="45721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5/6</a:t>
                      </a:r>
                    </a:p>
                  </a:txBody>
                  <a:tcPr marL="91446" marR="91446" marT="45721" marB="45721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14/18</a:t>
                      </a:r>
                    </a:p>
                  </a:txBody>
                  <a:tcPr marL="91446" marR="91446" marT="45721" marB="457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408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/>
                        <a:t>Вышли в финал</a:t>
                      </a:r>
                    </a:p>
                  </a:txBody>
                  <a:tcPr marL="91446" marR="91446" marT="45721" marB="45721"/>
                </a:tc>
                <a:tc hMerge="1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6" marR="91446" marT="45721" marB="45721"/>
                </a:tc>
                <a:tc hMerge="1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6" marR="91446" marT="45721" marB="45721"/>
                </a:tc>
                <a:tc hMerge="1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6" marR="91446" marT="45721" marB="457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4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0/0</a:t>
                      </a:r>
                      <a:endParaRPr lang="ru-RU" sz="1800" b="0" dirty="0"/>
                    </a:p>
                  </a:txBody>
                  <a:tcPr marL="91446" marR="91446" marT="45721" marB="45721"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0/0</a:t>
                      </a:r>
                      <a:endParaRPr lang="ru-RU" sz="1800" dirty="0"/>
                    </a:p>
                  </a:txBody>
                  <a:tcPr marL="91446" marR="91446" marT="45721" marB="45721"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0/0</a:t>
                      </a:r>
                      <a:endParaRPr lang="ru-RU" sz="1800" dirty="0"/>
                    </a:p>
                  </a:txBody>
                  <a:tcPr marL="91446" marR="91446" marT="45721" marB="45721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5/7</a:t>
                      </a:r>
                    </a:p>
                  </a:txBody>
                  <a:tcPr marL="91446" marR="91446" marT="45721" marB="457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13151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/>
                        <a:t>Итого 25 (32)</a:t>
                      </a:r>
                    </a:p>
                  </a:txBody>
                  <a:tcPr marL="91446" marR="91446" marT="45721" marB="45721"/>
                </a:tc>
                <a:tc hMerge="1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6" marR="91446" marT="45721" marB="45721"/>
                </a:tc>
                <a:tc hMerge="1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6" marR="91446" marT="45721" marB="45721"/>
                </a:tc>
                <a:tc hMerge="1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6" marR="91446" marT="45721" marB="4572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Объект 3">
            <a:extLst>
              <a:ext uri="{FF2B5EF4-FFF2-40B4-BE49-F238E27FC236}">
                <a16:creationId xmlns:a16="http://schemas.microsoft.com/office/drawing/2014/main" id="{968276FA-49CB-4E0C-BC91-1FE683B1A540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588"/>
            <a:ext cx="9144000" cy="6856412"/>
          </a:xfrm>
        </p:spPr>
      </p:pic>
      <p:sp>
        <p:nvSpPr>
          <p:cNvPr id="8195" name="TextBox 4">
            <a:extLst>
              <a:ext uri="{FF2B5EF4-FFF2-40B4-BE49-F238E27FC236}">
                <a16:creationId xmlns:a16="http://schemas.microsoft.com/office/drawing/2014/main" id="{09C1CE5C-0677-46F2-9F2C-AEEF9ABEC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236538"/>
            <a:ext cx="738028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effectLst>
                  <a:glow rad="127000">
                    <a:schemeClr val="bg2"/>
                  </a:glow>
                </a:effectLst>
                <a:latin typeface="Arial" panose="020B0604020202020204" pitchFamily="34" charset="0"/>
              </a:rPr>
              <a:t>Номинации конкурса «За нравственный подвиг учителя» 2025 года (Саратовская митрополия)</a:t>
            </a:r>
          </a:p>
        </p:txBody>
      </p:sp>
      <p:sp>
        <p:nvSpPr>
          <p:cNvPr id="8196" name="Прямоугольник 5">
            <a:extLst>
              <a:ext uri="{FF2B5EF4-FFF2-40B4-BE49-F238E27FC236}">
                <a16:creationId xmlns:a16="http://schemas.microsoft.com/office/drawing/2014/main" id="{7EB2D2E6-08DE-4571-9DB7-4888DFCA21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313" y="1719263"/>
            <a:ext cx="85518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ru-RU" altLang="ru-RU" sz="2400"/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ru-RU" altLang="ru-RU" sz="2400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E436B7A4-7B04-486F-879B-8C6FBD2BCE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4731952"/>
              </p:ext>
            </p:extLst>
          </p:nvPr>
        </p:nvGraphicFramePr>
        <p:xfrm>
          <a:off x="341312" y="1988808"/>
          <a:ext cx="8551863" cy="3510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58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47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56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5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60657">
                <a:tc>
                  <a:txBody>
                    <a:bodyPr/>
                    <a:lstStyle/>
                    <a:p>
                      <a:r>
                        <a:rPr lang="ru-RU" sz="1800" dirty="0">
                          <a:effectLst>
                            <a:outerShdw blurRad="63500" sx="102000" sy="102000" algn="c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За организацию духовно- нравственного воспитания в ОУ (01)</a:t>
                      </a:r>
                    </a:p>
                  </a:txBody>
                  <a:tcPr marL="91446" marR="91446" marT="45721" marB="45721"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>
                            <a:outerShdw blurRad="63500" sx="102000" sy="102000" algn="c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Лучшая методическая разработка в предметных областях ОРКСЭ, ОДНКНР (02)</a:t>
                      </a:r>
                    </a:p>
                  </a:txBody>
                  <a:tcPr marL="91446" marR="91446" marT="45721" marB="45721"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>
                            <a:outerShdw blurRad="63500" sx="102000" sy="102000" algn="c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Лучшая дополнительная общеразвивающая программа (03)</a:t>
                      </a:r>
                    </a:p>
                  </a:txBody>
                  <a:tcPr marL="91446" marR="91446" marT="45721" marB="45721"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>
                            <a:outerShdw blurRad="63500" sx="102000" sy="102000" algn="c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Лучший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effectLst>
                            <a:outerShdw blurRad="63500" sx="102000" sy="102000" algn="c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Издательский проект</a:t>
                      </a:r>
                    </a:p>
                    <a:p>
                      <a:endParaRPr lang="ru-RU" sz="1800" dirty="0"/>
                    </a:p>
                    <a:p>
                      <a:endParaRPr lang="ru-RU" sz="1800" dirty="0"/>
                    </a:p>
                  </a:txBody>
                  <a:tcPr marL="91446" marR="91446" marT="45721" marB="457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9811">
                <a:tc>
                  <a:txBody>
                    <a:bodyPr/>
                    <a:lstStyle/>
                    <a:p>
                      <a:r>
                        <a:rPr lang="ru-RU" sz="1800" dirty="0"/>
                        <a:t>13 (16)</a:t>
                      </a:r>
                    </a:p>
                  </a:txBody>
                  <a:tcPr marL="91446" marR="91446" marT="45721" marB="45721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8 (9)</a:t>
                      </a:r>
                    </a:p>
                  </a:txBody>
                  <a:tcPr marL="91446" marR="91446" marT="45721" marB="45721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4 (7)</a:t>
                      </a:r>
                    </a:p>
                  </a:txBody>
                  <a:tcPr marL="91446" marR="91446" marT="45721" marB="45721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0 (0)</a:t>
                      </a:r>
                    </a:p>
                  </a:txBody>
                  <a:tcPr marL="91446" marR="91446" marT="45721" marB="457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1123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4">
            <a:extLst>
              <a:ext uri="{FF2B5EF4-FFF2-40B4-BE49-F238E27FC236}">
                <a16:creationId xmlns:a16="http://schemas.microsoft.com/office/drawing/2014/main" id="{16129958-CB64-4085-9073-46AE3801F1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98425"/>
            <a:ext cx="83708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>
                <a:effectLst>
                  <a:glow rad="127000">
                    <a:schemeClr val="bg2"/>
                  </a:glow>
                </a:effectLst>
                <a:latin typeface="Arial" panose="020B0604020202020204" pitchFamily="34" charset="0"/>
              </a:rPr>
              <a:t>Номинация 01 конкурса «За нравственный подвиг учителя» </a:t>
            </a:r>
            <a:r>
              <a:rPr lang="ru-RU" altLang="ru-RU" sz="2000" b="1" dirty="0">
                <a:effectLst>
                  <a:glow rad="127000">
                    <a:schemeClr val="bg2"/>
                  </a:glow>
                </a:effectLst>
                <a:latin typeface="Arial" panose="020B0604020202020204" pitchFamily="34" charset="0"/>
              </a:rPr>
              <a:t>учителя» 2025 г.</a:t>
            </a:r>
          </a:p>
        </p:txBody>
      </p:sp>
      <p:sp>
        <p:nvSpPr>
          <p:cNvPr id="10243" name="Прямоугольник 5">
            <a:extLst>
              <a:ext uri="{FF2B5EF4-FFF2-40B4-BE49-F238E27FC236}">
                <a16:creationId xmlns:a16="http://schemas.microsoft.com/office/drawing/2014/main" id="{563CDB1C-54E8-4397-A541-E2472691E1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313" y="1719263"/>
            <a:ext cx="85518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ru-RU" altLang="ru-RU" sz="2400"/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ru-RU" altLang="ru-RU" sz="2400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7E74B293-D6B0-4047-8F41-F18CED7359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4080583"/>
              </p:ext>
            </p:extLst>
          </p:nvPr>
        </p:nvGraphicFramePr>
        <p:xfrm>
          <a:off x="611472" y="806313"/>
          <a:ext cx="8011068" cy="6097214"/>
        </p:xfrm>
        <a:graphic>
          <a:graphicData uri="http://schemas.openxmlformats.org/drawingml/2006/table">
            <a:tbl>
              <a:tblPr/>
              <a:tblGrid>
                <a:gridCol w="2288009">
                  <a:extLst>
                    <a:ext uri="{9D8B030D-6E8A-4147-A177-3AD203B41FA5}">
                      <a16:colId xmlns:a16="http://schemas.microsoft.com/office/drawing/2014/main" val="399111913"/>
                    </a:ext>
                  </a:extLst>
                </a:gridCol>
                <a:gridCol w="5723059">
                  <a:extLst>
                    <a:ext uri="{9D8B030D-6E8A-4147-A177-3AD203B41FA5}">
                      <a16:colId xmlns:a16="http://schemas.microsoft.com/office/drawing/2014/main" val="2453529738"/>
                    </a:ext>
                  </a:extLst>
                </a:gridCol>
              </a:tblGrid>
              <a:tr h="19357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Участники Конкурса  Покровской православной классической гимназии имени святого Александра Невского</a:t>
                      </a:r>
                    </a:p>
                  </a:txBody>
                  <a:tcPr marL="91446" marR="91446" marT="45713" marB="4571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За организацию духовно-нравственного </a:t>
                      </a:r>
                      <a:br>
                        <a:rPr kumimoji="0" lang="ru-RU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kumimoji="0" lang="ru-RU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воспитания в ОУ (01)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446" marR="91446" marT="45713" marB="4571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961445"/>
                  </a:ext>
                </a:extLst>
              </a:tr>
              <a:tr h="9238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Минаева Г.А.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446" marR="91446" marT="45713" marB="4571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внеурочной деятельности в ЧОУ «Православная гимназия г. Саратова» модуля «Профориентация»: «Не профессия выбирает человека, а человек – профессию»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446" marR="91446" marT="45713" marB="4571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6095373"/>
                  </a:ext>
                </a:extLst>
              </a:tr>
              <a:tr h="46926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Ермашова М.Г.</a:t>
                      </a:r>
                    </a:p>
                  </a:txBody>
                  <a:tcPr marL="91446" marR="91446" marT="45713" marB="4571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«Дорогой паломников: экскурсия по местам Хвалынского района, связанным с пребыванием святых новомучеников на Хвалынской земле»</a:t>
                      </a:r>
                    </a:p>
                  </a:txBody>
                  <a:tcPr marL="91446" marR="91446" marT="45713" marB="4571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999165"/>
                  </a:ext>
                </a:extLst>
              </a:tr>
              <a:tr h="93749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Иванова Н.Н.</a:t>
                      </a:r>
                    </a:p>
                  </a:txBody>
                  <a:tcPr marL="91446" marR="91446" marT="45713" marB="4571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Влияние проекта «Я – прихожанин» на воцерковление гимназистов (из опыта работы учителя начальных классов ЧОУ «Православная гимназия г. Саратова»)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3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6" marR="91446" marT="45713" marB="4571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9494560"/>
                  </a:ext>
                </a:extLst>
              </a:tr>
              <a:tr h="5088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Голубинова Т.Н.</a:t>
                      </a:r>
                    </a:p>
                  </a:txBody>
                  <a:tcPr marL="91446" marR="91446" marT="45713" marB="4571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«Этот день мы приближали, как могли(реализация проекта «Календарь Победы» гимназистами 5.11 классов)»</a:t>
                      </a:r>
                    </a:p>
                  </a:txBody>
                  <a:tcPr marL="91446" marR="91446" marT="45713" marB="4571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1260665"/>
                  </a:ext>
                </a:extLst>
              </a:tr>
              <a:tr h="108789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Шинкаренко В.В.;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Бурмистрова Л.А.</a:t>
                      </a:r>
                    </a:p>
                  </a:txBody>
                  <a:tcPr marL="91446" marR="91446" marT="45713" marB="4571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«Русский мир», рождающийся при анализе «своего» и «чужого». Рычаги национальной самоидентификации гимназиста (разработка бинарных уроков на примере предметов литература-география)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695755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Объект 3">
            <a:extLst>
              <a:ext uri="{FF2B5EF4-FFF2-40B4-BE49-F238E27FC236}">
                <a16:creationId xmlns:a16="http://schemas.microsoft.com/office/drawing/2014/main" id="{D7200BB4-35EA-4EC8-A6A6-C571475FEC1F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2225"/>
            <a:ext cx="9144000" cy="6856413"/>
          </a:xfrm>
        </p:spPr>
      </p:pic>
      <p:sp>
        <p:nvSpPr>
          <p:cNvPr id="12291" name="TextBox 4">
            <a:extLst>
              <a:ext uri="{FF2B5EF4-FFF2-40B4-BE49-F238E27FC236}">
                <a16:creationId xmlns:a16="http://schemas.microsoft.com/office/drawing/2014/main" id="{9F49D916-96EC-4BC1-8EC6-8A58282760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247650"/>
            <a:ext cx="7200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effectLst>
                  <a:glow rad="101600">
                    <a:schemeClr val="bg2">
                      <a:alpha val="60000"/>
                    </a:schemeClr>
                  </a:glow>
                </a:effectLst>
              </a:rPr>
              <a:t>Критерии оценивания работы (24)</a:t>
            </a:r>
            <a:endParaRPr lang="ru-RU" altLang="ru-RU" sz="2400" b="1" dirty="0">
              <a:effectLst>
                <a:glow rad="101600">
                  <a:schemeClr val="bg2">
                    <a:alpha val="60000"/>
                  </a:schemeClr>
                </a:glow>
              </a:effectLst>
              <a:latin typeface="Arial" panose="020B0604020202020204" pitchFamily="34" charset="0"/>
            </a:endParaRPr>
          </a:p>
        </p:txBody>
      </p:sp>
      <p:sp>
        <p:nvSpPr>
          <p:cNvPr id="12292" name="Прямоугольник 5">
            <a:extLst>
              <a:ext uri="{FF2B5EF4-FFF2-40B4-BE49-F238E27FC236}">
                <a16:creationId xmlns:a16="http://schemas.microsoft.com/office/drawing/2014/main" id="{2D8A9BD7-3BDD-45EF-9995-1B806ED68B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313" y="1719263"/>
            <a:ext cx="8551862" cy="590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altLang="ru-RU" sz="2400" dirty="0"/>
              <a:t>Деятельность педагогических работников;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altLang="ru-RU" sz="2400" dirty="0"/>
              <a:t>деятельность воспитанников;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altLang="ru-RU" sz="2400" dirty="0"/>
              <a:t>инновационность образовательного процесса;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altLang="ru-RU" sz="2400" dirty="0"/>
              <a:t>результативность образовательного процесса (через систему педагогического мониторинга);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altLang="ru-RU" sz="2400" dirty="0"/>
              <a:t>возможность самовыражения воспитанников;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altLang="ru-RU" sz="2400" dirty="0"/>
              <a:t>результативность  образовательного процесса </a:t>
            </a:r>
            <a:br>
              <a:rPr lang="ru-RU" altLang="ru-RU" sz="2400" dirty="0"/>
            </a:br>
            <a:r>
              <a:rPr lang="ru-RU" altLang="ru-RU" sz="2400" dirty="0"/>
              <a:t>(через презентацию деятельности воспитанников);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altLang="ru-RU" sz="2400" dirty="0"/>
              <a:t>результативность образовательного процесса </a:t>
            </a:r>
            <a:br>
              <a:rPr lang="ru-RU" altLang="ru-RU" sz="2400" dirty="0"/>
            </a:br>
            <a:r>
              <a:rPr lang="ru-RU" altLang="ru-RU" sz="2400" dirty="0"/>
              <a:t>(через взаимодействие с Русской Православной Церковью);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altLang="ru-RU" sz="2400" dirty="0"/>
              <a:t>результативность образовательного процесса </a:t>
            </a:r>
            <a:br>
              <a:rPr lang="ru-RU" altLang="ru-RU" sz="2400" dirty="0"/>
            </a:br>
            <a:r>
              <a:rPr lang="ru-RU" altLang="ru-RU" sz="2400" dirty="0"/>
              <a:t>(через взаимодействие с другими институтами) и др.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ru-RU" altLang="ru-RU" sz="1800" dirty="0"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ru-RU" altLang="ru-RU" sz="2400" dirty="0"/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ru-RU" altLang="ru-RU" sz="2400" dirty="0"/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ru-RU" alt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Объект 3">
            <a:extLst>
              <a:ext uri="{FF2B5EF4-FFF2-40B4-BE49-F238E27FC236}">
                <a16:creationId xmlns:a16="http://schemas.microsoft.com/office/drawing/2014/main" id="{93D75156-3066-45C2-957F-8498EC85C23D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350"/>
            <a:ext cx="9144000" cy="6856413"/>
          </a:xfrm>
        </p:spPr>
      </p:pic>
      <p:sp>
        <p:nvSpPr>
          <p:cNvPr id="14339" name="TextBox 4">
            <a:extLst>
              <a:ext uri="{FF2B5EF4-FFF2-40B4-BE49-F238E27FC236}">
                <a16:creationId xmlns:a16="http://schemas.microsoft.com/office/drawing/2014/main" id="{68079E4E-46A0-4761-9B40-17C99D66B0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344488"/>
            <a:ext cx="6680200" cy="70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Arial" panose="020B0604020202020204" pitchFamily="34" charset="0"/>
              </a:rPr>
              <a:t>Преподавание предмета «Основы православной культуры» в Саратовской области до 2012 г.</a:t>
            </a:r>
          </a:p>
        </p:txBody>
      </p:sp>
      <p:pic>
        <p:nvPicPr>
          <p:cNvPr id="14340" name="Picture 2">
            <a:extLst>
              <a:ext uri="{FF2B5EF4-FFF2-40B4-BE49-F238E27FC236}">
                <a16:creationId xmlns:a16="http://schemas.microsoft.com/office/drawing/2014/main" id="{F5D9DFBB-9A00-4FA2-A050-48BA43B342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0" t="16312" r="11548" b="18300"/>
          <a:stretch>
            <a:fillRect/>
          </a:stretch>
        </p:blipFill>
        <p:spPr bwMode="auto">
          <a:xfrm>
            <a:off x="0" y="1054100"/>
            <a:ext cx="9144000" cy="551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2189</TotalTime>
  <Words>1043</Words>
  <Application>Microsoft Office PowerPoint</Application>
  <PresentationFormat>Экран (4:3)</PresentationFormat>
  <Paragraphs>148</Paragraphs>
  <Slides>23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Arial Narrow</vt:lpstr>
      <vt:lpstr>Arimo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Всероссийский конкурс «За нравственный подвиг учителя»</vt:lpstr>
      <vt:lpstr>Всероссийский конкурс «За нравственный подвиг учителя»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IRINA</dc:creator>
  <cp:lastModifiedBy>Elena</cp:lastModifiedBy>
  <cp:revision>229</cp:revision>
  <dcterms:created xsi:type="dcterms:W3CDTF">2014-04-12T10:15:33Z</dcterms:created>
  <dcterms:modified xsi:type="dcterms:W3CDTF">2026-02-10T18:58:46Z</dcterms:modified>
</cp:coreProperties>
</file>